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470" r:id="rId2"/>
    <p:sldId id="469" r:id="rId3"/>
    <p:sldId id="371" r:id="rId4"/>
    <p:sldId id="457" r:id="rId5"/>
    <p:sldId id="422" r:id="rId6"/>
    <p:sldId id="458" r:id="rId7"/>
    <p:sldId id="459" r:id="rId8"/>
    <p:sldId id="426" r:id="rId9"/>
    <p:sldId id="46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C2"/>
    <a:srgbClr val="FFFFFF"/>
    <a:srgbClr val="F16623"/>
    <a:srgbClr val="000000"/>
    <a:srgbClr val="F26724"/>
    <a:srgbClr val="EDEDEE"/>
    <a:srgbClr val="4241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89871" autoAdjust="0"/>
  </p:normalViewPr>
  <p:slideViewPr>
    <p:cSldViewPr snapToGrid="0" snapToObjects="1">
      <p:cViewPr varScale="1">
        <p:scale>
          <a:sx n="65" d="100"/>
          <a:sy n="65" d="100"/>
        </p:scale>
        <p:origin x="972" y="6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12" d="100"/>
          <a:sy n="112" d="100"/>
        </p:scale>
        <p:origin x="43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C51FF11-E8B5-974A-A7F9-820287719F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FAD3D8-BF3E-9A45-BB2E-8741E080B8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2DB952-2A9F-FE4B-907D-A51DC08421D5}" type="datetimeFigureOut">
              <a:rPr lang="en-US" smtClean="0"/>
              <a:pPr/>
              <a:t>10/1/2022</a:t>
            </a:fld>
            <a:endParaRPr lang="en-US"/>
          </a:p>
        </p:txBody>
      </p:sp>
      <p:sp>
        <p:nvSpPr>
          <p:cNvPr id="4" name="Footer Placeholder 3">
            <a:extLst>
              <a:ext uri="{FF2B5EF4-FFF2-40B4-BE49-F238E27FC236}">
                <a16:creationId xmlns:a16="http://schemas.microsoft.com/office/drawing/2014/main" id="{42494F6D-F76A-CF44-BA2F-D77DC67B5F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CBD634-BA8A-AB41-9ED8-BACB999D3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D8C3D9-14DD-E74E-B615-7E08BDF19FA2}" type="slidenum">
              <a:rPr lang="en-US" smtClean="0"/>
              <a:pPr/>
              <a:t>‹#›</a:t>
            </a:fld>
            <a:endParaRPr lang="en-US"/>
          </a:p>
        </p:txBody>
      </p:sp>
    </p:spTree>
    <p:extLst>
      <p:ext uri="{BB962C8B-B14F-4D97-AF65-F5344CB8AC3E}">
        <p14:creationId xmlns:p14="http://schemas.microsoft.com/office/powerpoint/2010/main" val="296637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5C31E-DDC8-4B3B-94FE-94FC773413F3}" type="datetimeFigureOut">
              <a:rPr lang="en-IN" smtClean="0"/>
              <a:pPr/>
              <a:t>01-10-2022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67C0-6CBB-4AF4-ABD2-EFA4EF607181}" type="slidenum">
              <a:rPr lang="en-IN" smtClean="0"/>
              <a:pPr/>
              <a:t>‹#›</a:t>
            </a:fld>
            <a:endParaRPr lang="en-IN"/>
          </a:p>
        </p:txBody>
      </p:sp>
    </p:spTree>
    <p:extLst>
      <p:ext uri="{BB962C8B-B14F-4D97-AF65-F5344CB8AC3E}">
        <p14:creationId xmlns:p14="http://schemas.microsoft.com/office/powerpoint/2010/main" val="267985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D7E267C0-6CBB-4AF4-ABD2-EFA4EF607181}" type="slidenum">
              <a:rPr lang="en-IN" smtClean="0"/>
              <a:pPr/>
              <a:t>1</a:t>
            </a:fld>
            <a:endParaRPr lang="en-IN"/>
          </a:p>
        </p:txBody>
      </p:sp>
    </p:spTree>
    <p:extLst>
      <p:ext uri="{BB962C8B-B14F-4D97-AF65-F5344CB8AC3E}">
        <p14:creationId xmlns:p14="http://schemas.microsoft.com/office/powerpoint/2010/main" val="280353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9D4BDE-E287-D14B-9436-247C8841C012}"/>
              </a:ext>
            </a:extLst>
          </p:cNvPr>
          <p:cNvSpPr/>
          <p:nvPr userDrawn="1"/>
        </p:nvSpPr>
        <p:spPr>
          <a:xfrm>
            <a:off x="2103120" y="3036776"/>
            <a:ext cx="798576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735FC1-5CEE-B747-9055-5200823D0A5B}"/>
              </a:ext>
            </a:extLst>
          </p:cNvPr>
          <p:cNvSpPr>
            <a:spLocks noGrp="1"/>
          </p:cNvSpPr>
          <p:nvPr>
            <p:ph type="ctrTitle"/>
          </p:nvPr>
        </p:nvSpPr>
        <p:spPr>
          <a:xfrm>
            <a:off x="1524000" y="1122363"/>
            <a:ext cx="9144000" cy="2387600"/>
          </a:xfrm>
        </p:spPr>
        <p:txBody>
          <a:bodyPr anchor="b">
            <a:normAutofit/>
          </a:bodyPr>
          <a:lstStyle>
            <a:lvl1pPr algn="ctr">
              <a:defRPr sz="4400"/>
            </a:lvl1pPr>
          </a:lstStyle>
          <a:p>
            <a:r>
              <a:rPr lang="en-US"/>
              <a:t>Click to edit Master title style</a:t>
            </a:r>
          </a:p>
        </p:txBody>
      </p:sp>
      <p:sp>
        <p:nvSpPr>
          <p:cNvPr id="3" name="Subtitle 2">
            <a:extLst>
              <a:ext uri="{FF2B5EF4-FFF2-40B4-BE49-F238E27FC236}">
                <a16:creationId xmlns:a16="http://schemas.microsoft.com/office/drawing/2014/main" id="{234E948C-D240-724B-9B89-FDB3B14CA3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29E013-E164-B74C-8152-F72E2338BE26}"/>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425D46EB-C9BF-4D4A-899F-96B2B054A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5C178C-3A1C-7846-8C54-B449032D604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88514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2FCD-18A9-2D42-B84D-D99B18780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D157A0-ACAF-5B44-A359-52C51DEE74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987245-B3C4-3D4E-A6F8-1F1316AD2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69965-9BC6-5345-B2D0-6C90A68A75A9}"/>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6" name="Footer Placeholder 5">
            <a:extLst>
              <a:ext uri="{FF2B5EF4-FFF2-40B4-BE49-F238E27FC236}">
                <a16:creationId xmlns:a16="http://schemas.microsoft.com/office/drawing/2014/main" id="{5CD083EE-9E01-C046-A765-6C417A187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8EA403-D618-0848-BCC5-8393E30CC5E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287247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5EB47-6F41-4044-808C-D09164BA2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384202-04C0-4C46-A9AD-172B4084BA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221D020-A612-0746-B5D2-61689C50D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2730E1-EAD6-F74C-B572-7FA04F719BB8}"/>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6" name="Footer Placeholder 5">
            <a:extLst>
              <a:ext uri="{FF2B5EF4-FFF2-40B4-BE49-F238E27FC236}">
                <a16:creationId xmlns:a16="http://schemas.microsoft.com/office/drawing/2014/main" id="{7D84F45E-467D-4C47-9DD4-61BC18BA55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A19AC5-4725-C344-A416-7884860E1186}"/>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80554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44886-5ADE-564C-BB6A-3D8F42E8C7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2258407-0EDC-CC47-B88F-1C37C2A2BC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62C5C-7D1C-AA42-A571-92813FE919E3}"/>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84E362DE-6775-7745-AE4F-1E49287A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37C83C-DF1A-B744-B85D-25DF26CF0E9C}"/>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3800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D0C1A9-B6B8-7A4A-9669-B90B750040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F92B24-A8BD-9845-976F-9EA169FDA6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10554-27EF-1E4B-9828-11CBD07233BB}"/>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17689FB8-5001-8241-8703-920FCD8175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4CAF07-27EB-D341-846D-7AAA3B2BB109}"/>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3634406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06819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7" name="Rectangle 6">
            <a:extLst>
              <a:ext uri="{FF2B5EF4-FFF2-40B4-BE49-F238E27FC236}">
                <a16:creationId xmlns:a16="http://schemas.microsoft.com/office/drawing/2014/main" id="{E576C5AA-7A56-0D43-A989-FF7C0A0B30B5}"/>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8758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325D0D-6BE8-0C41-BA4D-F85965321533}"/>
              </a:ext>
            </a:extLst>
          </p:cNvPr>
          <p:cNvPicPr>
            <a:picLocks noChangeAspect="1"/>
          </p:cNvPicPr>
          <p:nvPr userDrawn="1"/>
        </p:nvPicPr>
        <p:blipFill>
          <a:blip r:embed="rId2"/>
          <a:stretch>
            <a:fillRect/>
          </a:stretch>
        </p:blipFill>
        <p:spPr>
          <a:xfrm>
            <a:off x="0" y="0"/>
            <a:ext cx="12192000" cy="923925"/>
          </a:xfrm>
          <a:prstGeom prst="rect">
            <a:avLst/>
          </a:prstGeom>
        </p:spPr>
      </p:pic>
      <p:sp>
        <p:nvSpPr>
          <p:cNvPr id="2" name="Title 1">
            <a:extLst>
              <a:ext uri="{FF2B5EF4-FFF2-40B4-BE49-F238E27FC236}">
                <a16:creationId xmlns:a16="http://schemas.microsoft.com/office/drawing/2014/main" id="{87AC83A2-58A2-8846-B66C-A7B446F1E24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01D6DE7-E41F-E340-8EDF-E5781F3078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754E3-7390-2C4D-8224-CE37880B733A}"/>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F85EA47A-749E-2E44-AAD0-0D07B5999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D71D4-D33D-ED4A-9F8D-86E812B664C8}"/>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63834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B4EEBA9-EE23-8946-8968-D8924F827D80}"/>
              </a:ext>
            </a:extLst>
          </p:cNvPr>
          <p:cNvSpPr/>
          <p:nvPr userDrawn="1"/>
        </p:nvSpPr>
        <p:spPr>
          <a:xfrm>
            <a:off x="838200" y="4104155"/>
            <a:ext cx="7974330"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F8C4045C-76E6-AA4B-9784-A028AC65B7B5}"/>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p>
        </p:txBody>
      </p:sp>
      <p:sp>
        <p:nvSpPr>
          <p:cNvPr id="3" name="Text Placeholder 2">
            <a:extLst>
              <a:ext uri="{FF2B5EF4-FFF2-40B4-BE49-F238E27FC236}">
                <a16:creationId xmlns:a16="http://schemas.microsoft.com/office/drawing/2014/main" id="{8FF664B1-AD6A-3040-B7D4-0299560F7464}"/>
              </a:ext>
            </a:extLst>
          </p:cNvPr>
          <p:cNvSpPr>
            <a:spLocks noGrp="1"/>
          </p:cNvSpPr>
          <p:nvPr>
            <p:ph type="body" idx="1"/>
          </p:nvPr>
        </p:nvSpPr>
        <p:spPr>
          <a:xfrm>
            <a:off x="831850" y="4589463"/>
            <a:ext cx="10515600" cy="1500187"/>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2BC9A9-EC29-134C-AECE-54DDD5762192}"/>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413C8B07-567B-1B47-B220-0338242AFC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ECB435-33FD-3F45-BD2D-6CAA5C288BD0}"/>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1961535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79AA76-4E43-164C-ADE7-A0CFA848737A}"/>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14D6AE42-E39B-4948-B321-F19D21FDA6F0}"/>
              </a:ext>
            </a:extLst>
          </p:cNvPr>
          <p:cNvSpPr>
            <a:spLocks noGrp="1"/>
          </p:cNvSpPr>
          <p:nvPr>
            <p:ph type="title"/>
          </p:nvPr>
        </p:nvSpPr>
        <p:spPr>
          <a:xfrm>
            <a:off x="838200" y="681037"/>
            <a:ext cx="10515600" cy="74117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652A57D-01D7-B54A-B618-27F0B4D8A193}"/>
              </a:ext>
            </a:extLst>
          </p:cNvPr>
          <p:cNvSpPr>
            <a:spLocks noGrp="1"/>
          </p:cNvSpPr>
          <p:nvPr>
            <p:ph sz="half" idx="1"/>
          </p:nvPr>
        </p:nvSpPr>
        <p:spPr>
          <a:xfrm>
            <a:off x="838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1407BB-25DD-5841-BEBF-C394C86F759A}"/>
              </a:ext>
            </a:extLst>
          </p:cNvPr>
          <p:cNvSpPr>
            <a:spLocks noGrp="1"/>
          </p:cNvSpPr>
          <p:nvPr>
            <p:ph sz="half" idx="2"/>
          </p:nvPr>
        </p:nvSpPr>
        <p:spPr>
          <a:xfrm>
            <a:off x="6172200" y="1592261"/>
            <a:ext cx="5181600" cy="45847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B41DED-1195-DE42-BD2F-00971D9CF3C9}"/>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6" name="Footer Placeholder 5">
            <a:extLst>
              <a:ext uri="{FF2B5EF4-FFF2-40B4-BE49-F238E27FC236}">
                <a16:creationId xmlns:a16="http://schemas.microsoft.com/office/drawing/2014/main" id="{42CD99B4-9DE9-5D4F-B8CB-B0B831DCAC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C5A338-9EE2-7A44-BB15-7A4F0EE12EE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59792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DACFAD9-90C8-F347-A654-4D6A5F3D495C}"/>
              </a:ext>
            </a:extLst>
          </p:cNvPr>
          <p:cNvSpPr/>
          <p:nvPr userDrawn="1"/>
        </p:nvSpPr>
        <p:spPr>
          <a:xfrm>
            <a:off x="838200" y="914400"/>
            <a:ext cx="6252882" cy="394447"/>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6724"/>
              </a:solidFill>
            </a:endParaRPr>
          </a:p>
        </p:txBody>
      </p:sp>
      <p:sp>
        <p:nvSpPr>
          <p:cNvPr id="2" name="Title 1">
            <a:extLst>
              <a:ext uri="{FF2B5EF4-FFF2-40B4-BE49-F238E27FC236}">
                <a16:creationId xmlns:a16="http://schemas.microsoft.com/office/drawing/2014/main" id="{5F188C31-802D-3D4A-AEA1-3CF8D3E51360}"/>
              </a:ext>
            </a:extLst>
          </p:cNvPr>
          <p:cNvSpPr>
            <a:spLocks noGrp="1"/>
          </p:cNvSpPr>
          <p:nvPr>
            <p:ph type="title"/>
          </p:nvPr>
        </p:nvSpPr>
        <p:spPr>
          <a:xfrm>
            <a:off x="839788" y="653784"/>
            <a:ext cx="10515600" cy="748245"/>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4FE5C8-995C-2045-9541-E22F351D6320}"/>
              </a:ext>
            </a:extLst>
          </p:cNvPr>
          <p:cNvSpPr>
            <a:spLocks noGrp="1"/>
          </p:cNvSpPr>
          <p:nvPr>
            <p:ph type="body" idx="1" hasCustomPrompt="1"/>
          </p:nvPr>
        </p:nvSpPr>
        <p:spPr>
          <a:xfrm>
            <a:off x="839788" y="1540248"/>
            <a:ext cx="5157787"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C972FE9A-4ED5-9A49-8907-E00133517BD9}"/>
              </a:ext>
            </a:extLst>
          </p:cNvPr>
          <p:cNvSpPr>
            <a:spLocks noGrp="1"/>
          </p:cNvSpPr>
          <p:nvPr>
            <p:ph sz="half" idx="2"/>
          </p:nvPr>
        </p:nvSpPr>
        <p:spPr>
          <a:xfrm>
            <a:off x="839788" y="2411892"/>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A93268-3EB9-3E4E-8206-62780D6EF362}"/>
              </a:ext>
            </a:extLst>
          </p:cNvPr>
          <p:cNvSpPr>
            <a:spLocks noGrp="1"/>
          </p:cNvSpPr>
          <p:nvPr>
            <p:ph type="body" sz="quarter" idx="3" hasCustomPrompt="1"/>
          </p:nvPr>
        </p:nvSpPr>
        <p:spPr>
          <a:xfrm>
            <a:off x="6172200" y="1540248"/>
            <a:ext cx="5183188" cy="733425"/>
          </a:xfrm>
        </p:spPr>
        <p:txBody>
          <a:bodyPr anchor="b">
            <a:normAutofit/>
          </a:bodyPr>
          <a:lstStyle>
            <a:lvl1pPr marL="0" indent="0">
              <a:buNone/>
              <a:defRPr sz="1800" b="1">
                <a:solidFill>
                  <a:srgbClr val="F2672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F7A103F-B97E-AC4B-8395-A83886339A83}"/>
              </a:ext>
            </a:extLst>
          </p:cNvPr>
          <p:cNvSpPr>
            <a:spLocks noGrp="1"/>
          </p:cNvSpPr>
          <p:nvPr>
            <p:ph sz="quarter" idx="4"/>
          </p:nvPr>
        </p:nvSpPr>
        <p:spPr>
          <a:xfrm>
            <a:off x="6172200" y="2411892"/>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337486-CD2B-0E47-8478-E6DFAD595848}"/>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8" name="Footer Placeholder 7">
            <a:extLst>
              <a:ext uri="{FF2B5EF4-FFF2-40B4-BE49-F238E27FC236}">
                <a16:creationId xmlns:a16="http://schemas.microsoft.com/office/drawing/2014/main" id="{841F7CA1-18DC-1048-81B7-3AEEF05235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A00F5B-6C2E-1249-9089-697CD51F87F7}"/>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427713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B06C-BB5A-E94D-8257-CE9F2465C3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49A010-5D43-FF48-A7E1-D39F6B610503}"/>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4" name="Footer Placeholder 3">
            <a:extLst>
              <a:ext uri="{FF2B5EF4-FFF2-40B4-BE49-F238E27FC236}">
                <a16:creationId xmlns:a16="http://schemas.microsoft.com/office/drawing/2014/main" id="{67A81710-55F1-C44B-AEA2-848E391E55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7F2312-0DA6-C24E-977A-1ECD1A02467B}"/>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83791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9213DB-325C-5A40-9859-AE202B123556}"/>
              </a:ext>
            </a:extLst>
          </p:cNvPr>
          <p:cNvSpPr>
            <a:spLocks noGrp="1"/>
          </p:cNvSpPr>
          <p:nvPr>
            <p:ph type="dt" sz="half" idx="10"/>
          </p:nvPr>
        </p:nvSpPr>
        <p:spPr/>
        <p:txBody>
          <a:bodyPr/>
          <a:lstStyle/>
          <a:p>
            <a:fld id="{2A269F68-A112-7E45-9E09-D07179E5D466}" type="datetimeFigureOut">
              <a:rPr lang="en-US" smtClean="0"/>
              <a:pPr/>
              <a:t>10/1/2022</a:t>
            </a:fld>
            <a:endParaRPr lang="en-US"/>
          </a:p>
        </p:txBody>
      </p:sp>
      <p:sp>
        <p:nvSpPr>
          <p:cNvPr id="3" name="Footer Placeholder 2">
            <a:extLst>
              <a:ext uri="{FF2B5EF4-FFF2-40B4-BE49-F238E27FC236}">
                <a16:creationId xmlns:a16="http://schemas.microsoft.com/office/drawing/2014/main" id="{C0538230-B643-014A-ABCC-47983A0E3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3C0FE8-804A-DC4B-8CDC-DAFFE5BA181D}"/>
              </a:ext>
            </a:extLst>
          </p:cNvPr>
          <p:cNvSpPr>
            <a:spLocks noGrp="1"/>
          </p:cNvSpPr>
          <p:nvPr>
            <p:ph type="sldNum" sz="quarter" idx="12"/>
          </p:nvPr>
        </p:nvSpPr>
        <p:spPr/>
        <p:txBody>
          <a:bodyPr/>
          <a:lstStyle/>
          <a:p>
            <a:fld id="{47894467-E227-B849-BB10-8705222BB906}" type="slidenum">
              <a:rPr lang="en-US" smtClean="0"/>
              <a:pPr/>
              <a:t>‹#›</a:t>
            </a:fld>
            <a:endParaRPr lang="en-US"/>
          </a:p>
        </p:txBody>
      </p:sp>
    </p:spTree>
    <p:extLst>
      <p:ext uri="{BB962C8B-B14F-4D97-AF65-F5344CB8AC3E}">
        <p14:creationId xmlns:p14="http://schemas.microsoft.com/office/powerpoint/2010/main" val="24101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00E407-BF2E-FE42-9041-5EAF752A2328}"/>
              </a:ext>
            </a:extLst>
          </p:cNvPr>
          <p:cNvSpPr>
            <a:spLocks noGrp="1"/>
          </p:cNvSpPr>
          <p:nvPr>
            <p:ph type="title"/>
          </p:nvPr>
        </p:nvSpPr>
        <p:spPr>
          <a:xfrm>
            <a:off x="838200" y="681037"/>
            <a:ext cx="10515600" cy="7411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FCBBD1-7D0F-8E4D-A35C-839603DFEB15}"/>
              </a:ext>
            </a:extLst>
          </p:cNvPr>
          <p:cNvSpPr>
            <a:spLocks noGrp="1"/>
          </p:cNvSpPr>
          <p:nvPr>
            <p:ph type="body" idx="1"/>
          </p:nvPr>
        </p:nvSpPr>
        <p:spPr>
          <a:xfrm>
            <a:off x="838200" y="1422213"/>
            <a:ext cx="10515600" cy="4754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CAE55C9-EA11-A545-B6D1-B29601E19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b="0" i="0">
                <a:solidFill>
                  <a:schemeClr val="tx1">
                    <a:tint val="75000"/>
                  </a:schemeClr>
                </a:solidFill>
                <a:latin typeface="Roboto Light" panose="02000000000000000000" pitchFamily="2" charset="0"/>
                <a:ea typeface="Roboto Light" panose="02000000000000000000" pitchFamily="2" charset="0"/>
              </a:defRPr>
            </a:lvl1pPr>
          </a:lstStyle>
          <a:p>
            <a:fld id="{2A269F68-A112-7E45-9E09-D07179E5D466}" type="datetimeFigureOut">
              <a:rPr lang="en-US" smtClean="0"/>
              <a:pPr/>
              <a:t>10/1/2022</a:t>
            </a:fld>
            <a:endParaRPr lang="en-US"/>
          </a:p>
        </p:txBody>
      </p:sp>
      <p:sp>
        <p:nvSpPr>
          <p:cNvPr id="5" name="Footer Placeholder 4">
            <a:extLst>
              <a:ext uri="{FF2B5EF4-FFF2-40B4-BE49-F238E27FC236}">
                <a16:creationId xmlns:a16="http://schemas.microsoft.com/office/drawing/2014/main" id="{EBF599D3-BB28-E74A-9C09-D5B0DC923C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b="0" i="0">
                <a:solidFill>
                  <a:schemeClr val="tx1">
                    <a:tint val="75000"/>
                  </a:schemeClr>
                </a:solidFill>
                <a:latin typeface="Roboto Light" panose="02000000000000000000" pitchFamily="2" charset="0"/>
                <a:ea typeface="Roboto Light" panose="02000000000000000000" pitchFamily="2" charset="0"/>
              </a:defRPr>
            </a:lvl1pPr>
          </a:lstStyle>
          <a:p>
            <a:endParaRPr lang="en-US"/>
          </a:p>
        </p:txBody>
      </p:sp>
      <p:sp>
        <p:nvSpPr>
          <p:cNvPr id="6" name="Slide Number Placeholder 5">
            <a:extLst>
              <a:ext uri="{FF2B5EF4-FFF2-40B4-BE49-F238E27FC236}">
                <a16:creationId xmlns:a16="http://schemas.microsoft.com/office/drawing/2014/main" id="{88BBCD0B-C696-234C-8B40-BDF0AB4579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0" i="0">
                <a:solidFill>
                  <a:schemeClr val="tx1">
                    <a:tint val="75000"/>
                  </a:schemeClr>
                </a:solidFill>
                <a:latin typeface="Roboto Light" panose="02000000000000000000" pitchFamily="2" charset="0"/>
                <a:ea typeface="Roboto Light" panose="02000000000000000000" pitchFamily="2" charset="0"/>
              </a:defRPr>
            </a:lvl1pPr>
          </a:lstStyle>
          <a:p>
            <a:fld id="{47894467-E227-B849-BB10-8705222BB906}" type="slidenum">
              <a:rPr lang="en-US" smtClean="0"/>
              <a:pPr/>
              <a:t>‹#›</a:t>
            </a:fld>
            <a:endParaRPr lang="en-US"/>
          </a:p>
        </p:txBody>
      </p:sp>
    </p:spTree>
    <p:extLst>
      <p:ext uri="{BB962C8B-B14F-4D97-AF65-F5344CB8AC3E}">
        <p14:creationId xmlns:p14="http://schemas.microsoft.com/office/powerpoint/2010/main" val="690398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3200" kern="1200">
          <a:solidFill>
            <a:schemeClr val="tx1"/>
          </a:solidFill>
          <a:latin typeface="Lora" pitchFamily="2" charset="77"/>
          <a:ea typeface="+mj-ea"/>
          <a:cs typeface="+mj-cs"/>
        </a:defRPr>
      </a:lvl1pPr>
    </p:titleStyle>
    <p:bodyStyle>
      <a:lvl1pPr marL="0" indent="0" algn="l" defTabSz="914400" rtl="0" eaLnBrk="1" latinLnBrk="0" hangingPunct="1">
        <a:lnSpc>
          <a:spcPct val="110000"/>
        </a:lnSpc>
        <a:spcBef>
          <a:spcPts val="1000"/>
        </a:spcBef>
        <a:spcAft>
          <a:spcPts val="500"/>
        </a:spcAft>
        <a:buFont typeface="Arial" panose="020B0604020202020204" pitchFamily="34" charset="0"/>
        <a:buNone/>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1pPr>
      <a:lvl2pPr marL="6858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2pPr>
      <a:lvl3pPr marL="11430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3pPr>
      <a:lvl4pPr marL="16002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4pPr>
      <a:lvl5pPr marL="2057400" indent="-228600" algn="l" defTabSz="914400" rtl="0" eaLnBrk="1" latinLnBrk="0" hangingPunct="1">
        <a:lnSpc>
          <a:spcPct val="110000"/>
        </a:lnSpc>
        <a:spcBef>
          <a:spcPts val="500"/>
        </a:spcBef>
        <a:spcAft>
          <a:spcPts val="500"/>
        </a:spcAft>
        <a:buFont typeface="Arial" panose="020B0604020202020204" pitchFamily="34" charset="0"/>
        <a:buChar char="•"/>
        <a:defRPr sz="1400" b="0" i="0" kern="1200">
          <a:solidFill>
            <a:schemeClr val="tx1">
              <a:lumMod val="65000"/>
              <a:lumOff val="35000"/>
            </a:schemeClr>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2E1DFC-8F4A-6941-A280-A0C6B7D61A33}"/>
              </a:ext>
            </a:extLst>
          </p:cNvPr>
          <p:cNvPicPr>
            <a:picLocks noChangeAspect="1"/>
          </p:cNvPicPr>
          <p:nvPr/>
        </p:nvPicPr>
        <p:blipFill>
          <a:blip r:embed="rId3" cstate="print"/>
          <a:stretch>
            <a:fillRect/>
          </a:stretch>
        </p:blipFill>
        <p:spPr>
          <a:xfrm>
            <a:off x="413786" y="1595595"/>
            <a:ext cx="4466105" cy="1122054"/>
          </a:xfrm>
          <a:prstGeom prst="rect">
            <a:avLst/>
          </a:prstGeom>
        </p:spPr>
      </p:pic>
      <p:sp>
        <p:nvSpPr>
          <p:cNvPr id="72" name="TextBox 71">
            <a:extLst>
              <a:ext uri="{FF2B5EF4-FFF2-40B4-BE49-F238E27FC236}">
                <a16:creationId xmlns:a16="http://schemas.microsoft.com/office/drawing/2014/main" id="{9D5FC421-D452-403F-A269-BF3744BA5E3B}"/>
              </a:ext>
            </a:extLst>
          </p:cNvPr>
          <p:cNvSpPr txBox="1"/>
          <p:nvPr/>
        </p:nvSpPr>
        <p:spPr>
          <a:xfrm>
            <a:off x="669601" y="4187158"/>
            <a:ext cx="10882577" cy="1754326"/>
          </a:xfrm>
          <a:prstGeom prst="rect">
            <a:avLst/>
          </a:prstGeom>
          <a:solidFill>
            <a:schemeClr val="accent2">
              <a:lumMod val="40000"/>
              <a:lumOff val="60000"/>
            </a:schemeClr>
          </a:solidFill>
        </p:spPr>
        <p:txBody>
          <a:bodyPr wrap="square" rtlCol="0" anchor="ctr">
            <a:spAutoFit/>
          </a:bodyPr>
          <a:lstStyle/>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Class: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MSc</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Subject : </a:t>
            </a:r>
            <a:r>
              <a:rPr lang="en-US" dirty="0" smtClean="0">
                <a:latin typeface="Roboto Light"/>
              </a:rPr>
              <a:t>Application of IT- Basics and Advance Excel</a:t>
            </a:r>
            <a:r>
              <a:rPr lang="en-GB" dirty="0" smtClean="0">
                <a:solidFill>
                  <a:schemeClr val="tx1">
                    <a:lumMod val="85000"/>
                    <a:lumOff val="15000"/>
                  </a:schemeClr>
                </a:solidFill>
                <a:latin typeface="Roboto Light"/>
                <a:ea typeface="Roboto Light" panose="02000000000000000000" pitchFamily="2" charset="0"/>
                <a:cs typeface="Microsoft Sans Serif" panose="020B0604020202020204" pitchFamily="34" charset="0"/>
              </a:rPr>
              <a:t> </a:t>
            </a:r>
            <a:endParaRPr lang="en-GB" dirty="0">
              <a:solidFill>
                <a:schemeClr val="tx1">
                  <a:lumMod val="85000"/>
                  <a:lumOff val="15000"/>
                </a:schemeClr>
              </a:solidFill>
              <a:latin typeface="Roboto Light"/>
              <a:ea typeface="Roboto Light" panose="02000000000000000000" pitchFamily="2" charset="0"/>
              <a:cs typeface="Microsoft Sans Serif" panose="020B0604020202020204" pitchFamily="34" charset="0"/>
            </a:endParaRPr>
          </a:p>
          <a:p>
            <a:pPr>
              <a:lnSpc>
                <a:spcPct val="150000"/>
              </a:lnSpc>
            </a:pP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a:t>
            </a: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 </a:t>
            </a:r>
            <a:r>
              <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Unit </a:t>
            </a:r>
            <a:r>
              <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2 Chapter 3</a:t>
            </a:r>
            <a:endParaRPr lang="en-GB"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a:p>
            <a:pPr>
              <a:lnSpc>
                <a:spcPct val="150000"/>
              </a:lnSpc>
            </a:pPr>
            <a:r>
              <a:rPr lang="en-GB" b="1" dirty="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Chapter Name: Error </a:t>
            </a:r>
            <a:r>
              <a:rPr lang="en-GB" b="1"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rPr>
              <a:t>Trapping</a:t>
            </a:r>
            <a:endParaRPr lang="en-GB" dirty="0" smtClean="0">
              <a:solidFill>
                <a:schemeClr val="tx1">
                  <a:lumMod val="85000"/>
                  <a:lumOff val="15000"/>
                </a:schemeClr>
              </a:solidFill>
              <a:latin typeface="Roboto Light" panose="02000000000000000000" pitchFamily="2" charset="0"/>
              <a:ea typeface="Roboto Light" panose="02000000000000000000" pitchFamily="2" charset="0"/>
              <a:cs typeface="Microsoft Sans Serif" panose="020B0604020202020204" pitchFamily="34" charset="0"/>
            </a:endParaRPr>
          </a:p>
        </p:txBody>
      </p:sp>
      <p:sp>
        <p:nvSpPr>
          <p:cNvPr id="5" name="TextBox 4">
            <a:extLst>
              <a:ext uri="{FF2B5EF4-FFF2-40B4-BE49-F238E27FC236}">
                <a16:creationId xmlns:a16="http://schemas.microsoft.com/office/drawing/2014/main" id="{24977403-38A5-422B-B924-39FCC8296375}"/>
              </a:ext>
            </a:extLst>
          </p:cNvPr>
          <p:cNvSpPr txBox="1"/>
          <p:nvPr/>
        </p:nvSpPr>
        <p:spPr>
          <a:xfrm>
            <a:off x="669601" y="3599717"/>
            <a:ext cx="10882577" cy="400110"/>
          </a:xfrm>
          <a:prstGeom prst="rect">
            <a:avLst/>
          </a:prstGeom>
          <a:solidFill>
            <a:schemeClr val="bg1">
              <a:lumMod val="95000"/>
            </a:schemeClr>
          </a:solidFill>
        </p:spPr>
        <p:txBody>
          <a:bodyPr wrap="square" rtlCol="0">
            <a:spAutoFit/>
          </a:bodyPr>
          <a:lstStyle/>
          <a:p>
            <a:r>
              <a:rPr lang="en-GB" sz="2000" b="1" u="sng" dirty="0" smtClean="0">
                <a:latin typeface="Roboto Light" panose="02000000000000000000" pitchFamily="2" charset="0"/>
                <a:ea typeface="Roboto Light" panose="02000000000000000000" pitchFamily="2" charset="0"/>
                <a:cs typeface="Segoe UI" pitchFamily="34" charset="0"/>
              </a:rPr>
              <a:t>Mr. </a:t>
            </a:r>
            <a:r>
              <a:rPr lang="en-GB" sz="2000" b="1" u="sng" dirty="0" err="1" smtClean="0">
                <a:latin typeface="Roboto Light" panose="02000000000000000000" pitchFamily="2" charset="0"/>
                <a:ea typeface="Roboto Light" panose="02000000000000000000" pitchFamily="2" charset="0"/>
                <a:cs typeface="Segoe UI" pitchFamily="34" charset="0"/>
              </a:rPr>
              <a:t>Prakhar</a:t>
            </a:r>
            <a:r>
              <a:rPr lang="en-GB" sz="2000" b="1" u="sng" dirty="0" smtClean="0">
                <a:latin typeface="Roboto Light" panose="02000000000000000000" pitchFamily="2" charset="0"/>
                <a:ea typeface="Roboto Light" panose="02000000000000000000" pitchFamily="2" charset="0"/>
                <a:cs typeface="Segoe UI" pitchFamily="34" charset="0"/>
              </a:rPr>
              <a:t> </a:t>
            </a:r>
            <a:r>
              <a:rPr lang="en-GB" sz="2000" b="1" u="sng" dirty="0" err="1" smtClean="0">
                <a:latin typeface="Roboto Light" panose="02000000000000000000" pitchFamily="2" charset="0"/>
                <a:ea typeface="Roboto Light" panose="02000000000000000000" pitchFamily="2" charset="0"/>
                <a:cs typeface="Segoe UI" pitchFamily="34" charset="0"/>
              </a:rPr>
              <a:t>Mody</a:t>
            </a:r>
            <a:endParaRPr lang="en-GB" sz="2000" b="1" u="sng" dirty="0">
              <a:latin typeface="Roboto Light" panose="02000000000000000000" pitchFamily="2" charset="0"/>
              <a:ea typeface="Roboto Light" panose="02000000000000000000" pitchFamily="2" charset="0"/>
              <a:cs typeface="Segoe UI" pitchFamily="34" charset="0"/>
            </a:endParaRPr>
          </a:p>
        </p:txBody>
      </p:sp>
      <p:sp>
        <p:nvSpPr>
          <p:cNvPr id="2" name="Slide Number Placeholder 1">
            <a:extLst>
              <a:ext uri="{FF2B5EF4-FFF2-40B4-BE49-F238E27FC236}">
                <a16:creationId xmlns:a16="http://schemas.microsoft.com/office/drawing/2014/main" id="{43DDDECA-A8FB-4C54-B840-3AD65E2A4C2D}"/>
              </a:ext>
            </a:extLst>
          </p:cNvPr>
          <p:cNvSpPr>
            <a:spLocks noGrp="1"/>
          </p:cNvSpPr>
          <p:nvPr>
            <p:ph type="sldNum" sz="quarter" idx="4294967295"/>
          </p:nvPr>
        </p:nvSpPr>
        <p:spPr>
          <a:xfrm>
            <a:off x="8610600" y="6356350"/>
            <a:ext cx="2743200" cy="365125"/>
          </a:xfrm>
          <a:prstGeom prst="rect">
            <a:avLst/>
          </a:prstGeom>
        </p:spPr>
        <p:txBody>
          <a:bodyPr/>
          <a:lstStyle/>
          <a:p>
            <a:fld id="{47894467-E227-B849-BB10-8705222BB906}" type="slidenum">
              <a:rPr lang="en-US" smtClean="0"/>
              <a:pPr/>
              <a:t>1</a:t>
            </a:fld>
            <a:endParaRPr lang="en-US"/>
          </a:p>
        </p:txBody>
      </p:sp>
    </p:spTree>
    <p:extLst>
      <p:ext uri="{BB962C8B-B14F-4D97-AF65-F5344CB8AC3E}">
        <p14:creationId xmlns:p14="http://schemas.microsoft.com/office/powerpoint/2010/main" val="206576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8198" y="681039"/>
            <a:ext cx="8003286" cy="678449"/>
          </a:xfrm>
          <a:solidFill>
            <a:srgbClr val="FCD3C2"/>
          </a:solidFill>
        </p:spPr>
        <p:txBody>
          <a:bodyPr>
            <a:normAutofit fontScale="90000"/>
          </a:bodyPr>
          <a:lstStyle/>
          <a:p>
            <a:r>
              <a:rPr lang="en-US" sz="4400" b="1" i="1" dirty="0" smtClean="0">
                <a:latin typeface="Segoe UI" panose="020B0502040204020203" pitchFamily="34" charset="0"/>
                <a:ea typeface="Segoe UI" panose="020B0502040204020203" pitchFamily="34" charset="0"/>
                <a:cs typeface="Segoe UI" panose="020B0502040204020203" pitchFamily="34" charset="0"/>
              </a:rPr>
              <a:t>Error Handling </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4C138D0F-68C3-4F73-8F96-CE6C5F9B2253}"/>
              </a:ext>
            </a:extLst>
          </p:cNvPr>
          <p:cNvSpPr txBox="1"/>
          <p:nvPr/>
        </p:nvSpPr>
        <p:spPr>
          <a:xfrm>
            <a:off x="585627" y="1359490"/>
            <a:ext cx="11463805" cy="5863144"/>
          </a:xfrm>
          <a:prstGeom prst="rect">
            <a:avLst/>
          </a:prstGeom>
          <a:noFill/>
        </p:spPr>
        <p:txBody>
          <a:bodyPr wrap="square" rtlCol="0">
            <a:spAutoFit/>
          </a:bodyPr>
          <a:lstStyle/>
          <a:p>
            <a:pPr marL="298450" marR="5080" indent="-285750" algn="just">
              <a:spcBef>
                <a:spcPts val="183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No matter how thorough you are when writing code, errors can and will happen.</a:t>
            </a:r>
          </a:p>
          <a:p>
            <a:pPr marL="298450" marR="5080" indent="-285750" algn="just">
              <a:spcBef>
                <a:spcPts val="183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There are steps that developers can take to help reduce unwanted errors and this is </a:t>
            </a:r>
            <a:r>
              <a:rPr lang="en-US" sz="2000" i="1" dirty="0" smtClean="0">
                <a:latin typeface="Segoe UI" panose="020B0502040204020203" pitchFamily="34" charset="0"/>
                <a:cs typeface="Segoe UI" panose="020B0502040204020203" pitchFamily="34" charset="0"/>
              </a:rPr>
              <a:t>considered just </a:t>
            </a:r>
            <a:r>
              <a:rPr lang="en-US" sz="2000" i="1" dirty="0">
                <a:latin typeface="Segoe UI" panose="020B0502040204020203" pitchFamily="34" charset="0"/>
                <a:cs typeface="Segoe UI" panose="020B0502040204020203" pitchFamily="34" charset="0"/>
              </a:rPr>
              <a:t>as important as the actual process of the procedure</a:t>
            </a:r>
            <a:r>
              <a:rPr lang="en-US" sz="2000" i="1" dirty="0" smtClean="0">
                <a:latin typeface="Segoe UI" panose="020B0502040204020203" pitchFamily="34" charset="0"/>
                <a:cs typeface="Segoe UI" panose="020B0502040204020203" pitchFamily="34" charset="0"/>
              </a:rPr>
              <a:t>.</a:t>
            </a:r>
          </a:p>
          <a:p>
            <a:pPr marL="298450" marR="5080" indent="-285750" algn="just">
              <a:spcBef>
                <a:spcPts val="1830"/>
              </a:spcBef>
              <a:buFont typeface="Wingdings" panose="05000000000000000000" pitchFamily="2" charset="2"/>
              <a:buChar char="Ø"/>
            </a:pPr>
            <a:r>
              <a:rPr lang="en-US" sz="2000" i="1" dirty="0">
                <a:latin typeface="Segoe UI" panose="020B0502040204020203" pitchFamily="34" charset="0"/>
                <a:cs typeface="Segoe UI" panose="020B0502040204020203" pitchFamily="34" charset="0"/>
              </a:rPr>
              <a:t>Before understanding and applying error-handling routines, planning to avoid errors should </a:t>
            </a:r>
            <a:r>
              <a:rPr lang="en-US" sz="2000" i="1" dirty="0" smtClean="0">
                <a:latin typeface="Segoe UI" panose="020B0502040204020203" pitchFamily="34" charset="0"/>
                <a:cs typeface="Segoe UI" panose="020B0502040204020203" pitchFamily="34" charset="0"/>
              </a:rPr>
              <a:t>be undertaken.</a:t>
            </a:r>
          </a:p>
          <a:p>
            <a:pPr marL="812800" marR="5080" lvl="1" indent="-342900" algn="just">
              <a:spcBef>
                <a:spcPts val="1830"/>
              </a:spcBef>
              <a:buFont typeface="Arial" panose="020B0604020202020204" pitchFamily="34" charset="0"/>
              <a:buChar char="•"/>
            </a:pPr>
            <a:r>
              <a:rPr lang="en-US" sz="2000" i="1" dirty="0">
                <a:latin typeface="Segoe UI" panose="020B0502040204020203" pitchFamily="34" charset="0"/>
                <a:cs typeface="Segoe UI" panose="020B0502040204020203" pitchFamily="34" charset="0"/>
              </a:rPr>
              <a:t>Design the procedure’s process electronically or on paper – flow chart and paper test.</a:t>
            </a:r>
          </a:p>
          <a:p>
            <a:pPr marL="812800" marR="5080" lvl="1" indent="-342900" algn="just">
              <a:spcBef>
                <a:spcPts val="1830"/>
              </a:spcBef>
              <a:buFont typeface="Arial" panose="020B0604020202020204" pitchFamily="34" charset="0"/>
              <a:buChar char="•"/>
            </a:pPr>
            <a:r>
              <a:rPr lang="en-US" sz="2000" i="1" dirty="0" smtClean="0">
                <a:latin typeface="Segoe UI" panose="020B0502040204020203" pitchFamily="34" charset="0"/>
                <a:cs typeface="Segoe UI" panose="020B0502040204020203" pitchFamily="34" charset="0"/>
              </a:rPr>
              <a:t>Using </a:t>
            </a:r>
            <a:r>
              <a:rPr lang="en-US" sz="2000" i="1" dirty="0">
                <a:latin typeface="Segoe UI" panose="020B0502040204020203" pitchFamily="34" charset="0"/>
                <a:cs typeface="Segoe UI" panose="020B0502040204020203" pitchFamily="34" charset="0"/>
              </a:rPr>
              <a:t>the Option Explicit statement – declaring your variables officially.</a:t>
            </a:r>
          </a:p>
          <a:p>
            <a:pPr marL="812800" marR="5080" lvl="1" indent="-342900" algn="just">
              <a:spcBef>
                <a:spcPts val="1830"/>
              </a:spcBef>
              <a:buFont typeface="Arial" panose="020B0604020202020204" pitchFamily="34" charset="0"/>
              <a:buChar char="•"/>
            </a:pPr>
            <a:r>
              <a:rPr lang="en-US" sz="2000" i="1" dirty="0" smtClean="0">
                <a:latin typeface="Segoe UI" panose="020B0502040204020203" pitchFamily="34" charset="0"/>
                <a:cs typeface="Segoe UI" panose="020B0502040204020203" pitchFamily="34" charset="0"/>
              </a:rPr>
              <a:t>Creating smaller portions of code – snippets to be called and re-used</a:t>
            </a:r>
          </a:p>
          <a:p>
            <a:pPr marL="812800" marR="5080" lvl="1" indent="-342900" algn="just">
              <a:spcBef>
                <a:spcPts val="1830"/>
              </a:spcBef>
              <a:buFont typeface="Arial" panose="020B0604020202020204" pitchFamily="34" charset="0"/>
              <a:buChar char="•"/>
            </a:pPr>
            <a:r>
              <a:rPr lang="en-US" sz="2000" i="1" dirty="0" smtClean="0">
                <a:latin typeface="Segoe UI" panose="020B0502040204020203" pitchFamily="34" charset="0"/>
                <a:cs typeface="Segoe UI" panose="020B0502040204020203" pitchFamily="34" charset="0"/>
              </a:rPr>
              <a:t>Syntax </a:t>
            </a:r>
            <a:r>
              <a:rPr lang="en-US" sz="2000" i="1" dirty="0">
                <a:latin typeface="Segoe UI" panose="020B0502040204020203" pitchFamily="34" charset="0"/>
                <a:cs typeface="Segoe UI" panose="020B0502040204020203" pitchFamily="34" charset="0"/>
              </a:rPr>
              <a:t>checking – user defined commands and functions.</a:t>
            </a:r>
          </a:p>
          <a:p>
            <a:pPr marL="812800" marR="5080" lvl="1" indent="-342900" algn="just">
              <a:spcBef>
                <a:spcPts val="1830"/>
              </a:spcBef>
              <a:buFont typeface="Arial" panose="020B0604020202020204" pitchFamily="34" charset="0"/>
              <a:buChar char="•"/>
            </a:pPr>
            <a:r>
              <a:rPr lang="en-US" sz="2000" i="1" dirty="0" smtClean="0">
                <a:latin typeface="Segoe UI" panose="020B0502040204020203" pitchFamily="34" charset="0"/>
                <a:cs typeface="Segoe UI" panose="020B0502040204020203" pitchFamily="34" charset="0"/>
              </a:rPr>
              <a:t>Comments </a:t>
            </a:r>
            <a:r>
              <a:rPr lang="en-US" sz="2000" i="1" dirty="0">
                <a:latin typeface="Segoe UI" panose="020B0502040204020203" pitchFamily="34" charset="0"/>
                <a:cs typeface="Segoe UI" panose="020B0502040204020203" pitchFamily="34" charset="0"/>
              </a:rPr>
              <a:t>– remarking your code at various points.</a:t>
            </a:r>
          </a:p>
          <a:p>
            <a:pPr marL="812800" marR="5080" lvl="1" indent="-342900" algn="just">
              <a:spcBef>
                <a:spcPts val="1830"/>
              </a:spcBef>
              <a:buFont typeface="Arial" panose="020B0604020202020204" pitchFamily="34" charset="0"/>
              <a:buChar char="•"/>
            </a:pPr>
            <a:r>
              <a:rPr lang="en-US" sz="2000" i="1" dirty="0" smtClean="0">
                <a:latin typeface="Segoe UI" panose="020B0502040204020203" pitchFamily="34" charset="0"/>
                <a:cs typeface="Segoe UI" panose="020B0502040204020203" pitchFamily="34" charset="0"/>
              </a:rPr>
              <a:t>Testing </a:t>
            </a:r>
            <a:r>
              <a:rPr lang="en-US" sz="2000" i="1" dirty="0">
                <a:latin typeface="Segoe UI" panose="020B0502040204020203" pitchFamily="34" charset="0"/>
                <a:cs typeface="Segoe UI" panose="020B0502040204020203" pitchFamily="34" charset="0"/>
              </a:rPr>
              <a:t>application – functional and usability.</a:t>
            </a:r>
          </a:p>
          <a:p>
            <a:pPr marL="812800" marR="5080" lvl="1" indent="-342900" algn="just">
              <a:spcBef>
                <a:spcPts val="1830"/>
              </a:spcBef>
              <a:buFont typeface="Arial" panose="020B0604020202020204" pitchFamily="34" charset="0"/>
              <a:buChar char="•"/>
            </a:pPr>
            <a:endParaRPr lang="en-IN" sz="20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985990188"/>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IN" sz="4400" b="1" i="1" dirty="0">
                <a:latin typeface="Segoe UI" panose="020B0502040204020203" pitchFamily="34" charset="0"/>
                <a:ea typeface="Segoe UI" panose="020B0502040204020203" pitchFamily="34" charset="0"/>
                <a:cs typeface="Segoe UI" panose="020B0502040204020203" pitchFamily="34" charset="0"/>
              </a:rPr>
              <a:t>Types </a:t>
            </a:r>
            <a:r>
              <a:rPr lang="en-IN" sz="4400" b="1" i="1" dirty="0" smtClean="0">
                <a:latin typeface="Segoe UI" panose="020B0502040204020203" pitchFamily="34" charset="0"/>
                <a:ea typeface="Segoe UI" panose="020B0502040204020203" pitchFamily="34" charset="0"/>
                <a:cs typeface="Segoe UI" panose="020B0502040204020203" pitchFamily="34" charset="0"/>
              </a:rPr>
              <a:t>of Errors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838201" y="1422213"/>
            <a:ext cx="5918200" cy="4754750"/>
          </a:xfrm>
        </p:spPr>
        <p:txBody>
          <a:bodyPr>
            <a:normAutofit/>
          </a:bodyPr>
          <a:lstStyle/>
          <a:p>
            <a:pPr marL="469900" indent="-457200">
              <a:lnSpc>
                <a:spcPct val="100000"/>
              </a:lnSpc>
              <a:spcBef>
                <a:spcPts val="100"/>
              </a:spcBef>
              <a:buFont typeface="+mj-lt"/>
              <a:buAutoNum type="arabicPeriod"/>
            </a:pPr>
            <a:r>
              <a:rPr lang="en-IN" sz="2400" b="1" dirty="0" smtClean="0">
                <a:solidFill>
                  <a:schemeClr val="tx1"/>
                </a:solidFill>
                <a:latin typeface="Segoe UI"/>
                <a:cs typeface="Segoe UI"/>
              </a:rPr>
              <a:t>Syntax Errors:</a:t>
            </a:r>
          </a:p>
          <a:p>
            <a:pPr marL="355600" indent="-342900">
              <a:lnSpc>
                <a:spcPct val="100000"/>
              </a:lnSpc>
              <a:spcBef>
                <a:spcPts val="100"/>
              </a:spcBef>
              <a:buFont typeface="Wingdings" panose="05000000000000000000" pitchFamily="2" charset="2"/>
              <a:buChar char="Ø"/>
            </a:pPr>
            <a:r>
              <a:rPr lang="en-US" sz="1800" dirty="0">
                <a:solidFill>
                  <a:schemeClr val="tx1"/>
                </a:solidFill>
                <a:latin typeface="Segoe UI"/>
                <a:cs typeface="Segoe UI"/>
              </a:rPr>
              <a:t>While writing VBA code you need to follow a particular Syntax and when you skip it or don’t write it in the way it should be you can face SYNTAX error (also called Language error). It’s like typos that you do while writing your codes</a:t>
            </a:r>
            <a:r>
              <a:rPr lang="en-US" sz="1800" dirty="0" smtClean="0">
                <a:solidFill>
                  <a:schemeClr val="tx1"/>
                </a:solidFill>
                <a:latin typeface="Segoe UI"/>
                <a:cs typeface="Segoe UI"/>
              </a:rPr>
              <a:t>.</a:t>
            </a:r>
          </a:p>
          <a:p>
            <a:pPr marL="355600" indent="-342900">
              <a:lnSpc>
                <a:spcPct val="100000"/>
              </a:lnSpc>
              <a:spcBef>
                <a:spcPts val="100"/>
              </a:spcBef>
              <a:buFont typeface="Wingdings" panose="05000000000000000000" pitchFamily="2" charset="2"/>
              <a:buChar char="Ø"/>
            </a:pPr>
            <a:r>
              <a:rPr lang="en-US" sz="1800" dirty="0">
                <a:solidFill>
                  <a:schemeClr val="tx1"/>
                </a:solidFill>
                <a:latin typeface="Segoe UI"/>
                <a:cs typeface="Segoe UI"/>
              </a:rPr>
              <a:t>Well, VBA helps you by pointing out these errors by showing an error message. You just need to make sure you have “Auto Syntax Check” activated in your VB editor</a:t>
            </a:r>
            <a:r>
              <a:rPr lang="en-US" sz="1800" dirty="0" smtClean="0">
                <a:solidFill>
                  <a:schemeClr val="tx1"/>
                </a:solidFill>
                <a:latin typeface="Segoe UI"/>
                <a:cs typeface="Segoe UI"/>
              </a:rPr>
              <a:t>.</a:t>
            </a:r>
            <a:endParaRPr lang="en-US" sz="1800" dirty="0">
              <a:solidFill>
                <a:schemeClr val="tx1"/>
              </a:solidFill>
              <a:latin typeface="Segoe UI"/>
              <a:cs typeface="Segoe UI"/>
            </a:endParaRPr>
          </a:p>
          <a:p>
            <a:pPr marL="355600" indent="-342900">
              <a:lnSpc>
                <a:spcPct val="100000"/>
              </a:lnSpc>
              <a:spcBef>
                <a:spcPts val="100"/>
              </a:spcBef>
              <a:buFont typeface="Wingdings" panose="05000000000000000000" pitchFamily="2" charset="2"/>
              <a:buChar char="Ø"/>
            </a:pPr>
            <a:r>
              <a:rPr lang="en-US" sz="1800" dirty="0">
                <a:solidFill>
                  <a:schemeClr val="tx1"/>
                </a:solidFill>
                <a:latin typeface="Segoe UI"/>
                <a:cs typeface="Segoe UI"/>
              </a:rPr>
              <a:t>Go to the Tool ➤ Options and make sure to tick the “Auto Syntax Check”. With this, whenever you make a SYNTAX error, VBA will show an error message.</a:t>
            </a:r>
            <a:endParaRPr lang="en-IN" sz="1800"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1026" name="Picture 2" descr="https://cdn-amgoo.nitrocdn.com/qJvQlgGQEOwNXyhUqNwiAWOQgCDvoMdJ/assets/static/optimized/rev-af2f333/wp-content/uploads/2020/12/03-syntax-error.png"/>
          <p:cNvPicPr>
            <a:picLocks noChangeAspect="1" noChangeArrowheads="1"/>
          </p:cNvPicPr>
          <p:nvPr/>
        </p:nvPicPr>
        <p:blipFill rotWithShape="1">
          <a:blip r:embed="rId2">
            <a:extLst>
              <a:ext uri="{28A0092B-C50C-407E-A947-70E740481C1C}">
                <a14:useLocalDpi xmlns:a14="http://schemas.microsoft.com/office/drawing/2010/main" val="0"/>
              </a:ext>
            </a:extLst>
          </a:blip>
          <a:srcRect r="25504"/>
          <a:stretch/>
        </p:blipFill>
        <p:spPr bwMode="auto">
          <a:xfrm>
            <a:off x="7285703" y="1831551"/>
            <a:ext cx="4654469" cy="393607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182836"/>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IN" sz="4400" b="1" i="1" dirty="0">
                <a:latin typeface="Segoe UI" panose="020B0502040204020203" pitchFamily="34" charset="0"/>
                <a:ea typeface="Segoe UI" panose="020B0502040204020203" pitchFamily="34" charset="0"/>
                <a:cs typeface="Segoe UI" panose="020B0502040204020203" pitchFamily="34" charset="0"/>
              </a:rPr>
              <a:t>Types of Errors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838201" y="1422212"/>
            <a:ext cx="5120148" cy="5214562"/>
          </a:xfrm>
        </p:spPr>
        <p:txBody>
          <a:bodyPr>
            <a:noAutofit/>
          </a:bodyPr>
          <a:lstStyle/>
          <a:p>
            <a:pPr marL="469900" indent="-457200">
              <a:lnSpc>
                <a:spcPct val="150000"/>
              </a:lnSpc>
              <a:spcBef>
                <a:spcPts val="100"/>
              </a:spcBef>
              <a:buFont typeface="+mj-lt"/>
              <a:buAutoNum type="arabicPeriod" startAt="2"/>
            </a:pPr>
            <a:r>
              <a:rPr lang="en-IN" sz="1800" b="1" dirty="0">
                <a:solidFill>
                  <a:schemeClr val="tx1"/>
                </a:solidFill>
                <a:latin typeface="Segoe UI"/>
                <a:cs typeface="Segoe UI"/>
              </a:rPr>
              <a:t>Compile </a:t>
            </a:r>
            <a:r>
              <a:rPr lang="en-IN" sz="1800" b="1" dirty="0" smtClean="0">
                <a:solidFill>
                  <a:schemeClr val="tx1"/>
                </a:solidFill>
                <a:latin typeface="Segoe UI"/>
                <a:cs typeface="Segoe UI"/>
              </a:rPr>
              <a:t>Errors:</a:t>
            </a:r>
          </a:p>
          <a:p>
            <a:pPr marL="355600" indent="-342900">
              <a:lnSpc>
                <a:spcPct val="150000"/>
              </a:lnSpc>
              <a:spcBef>
                <a:spcPts val="100"/>
              </a:spcBef>
              <a:buFont typeface="Wingdings" panose="05000000000000000000" pitchFamily="2" charset="2"/>
              <a:buChar char="Ø"/>
            </a:pPr>
            <a:r>
              <a:rPr lang="en-US" sz="1800" dirty="0">
                <a:solidFill>
                  <a:schemeClr val="tx1"/>
                </a:solidFill>
                <a:latin typeface="Segoe UI"/>
                <a:cs typeface="Segoe UI"/>
              </a:rPr>
              <a:t>It comes when you write code to perform an activity, but that activity is not valid or can’t be performed by VBA. </a:t>
            </a:r>
            <a:endParaRPr lang="en-US" sz="1800" dirty="0" smtClean="0">
              <a:solidFill>
                <a:schemeClr val="tx1"/>
              </a:solidFill>
              <a:latin typeface="Segoe UI"/>
              <a:cs typeface="Segoe UI"/>
            </a:endParaRPr>
          </a:p>
          <a:p>
            <a:pPr marL="355600" indent="-342900">
              <a:lnSpc>
                <a:spcPct val="150000"/>
              </a:lnSpc>
              <a:spcBef>
                <a:spcPts val="100"/>
              </a:spcBef>
              <a:buFont typeface="Wingdings" panose="05000000000000000000" pitchFamily="2" charset="2"/>
              <a:buChar char="Ø"/>
            </a:pPr>
            <a:r>
              <a:rPr lang="en-US" sz="1800" dirty="0" smtClean="0">
                <a:solidFill>
                  <a:schemeClr val="tx1"/>
                </a:solidFill>
                <a:latin typeface="Segoe UI"/>
                <a:cs typeface="Segoe UI"/>
              </a:rPr>
              <a:t>some </a:t>
            </a:r>
            <a:r>
              <a:rPr lang="en-US" sz="1800" dirty="0">
                <a:solidFill>
                  <a:schemeClr val="tx1"/>
                </a:solidFill>
                <a:latin typeface="Segoe UI"/>
                <a:cs typeface="Segoe UI"/>
              </a:rPr>
              <a:t>examples of compile errors</a:t>
            </a:r>
            <a:r>
              <a:rPr lang="en-US" sz="1800" dirty="0" smtClean="0">
                <a:solidFill>
                  <a:schemeClr val="tx1"/>
                </a:solidFill>
                <a:latin typeface="Segoe UI"/>
                <a:cs typeface="Segoe UI"/>
              </a:rPr>
              <a:t>:</a:t>
            </a:r>
          </a:p>
          <a:p>
            <a:pPr marL="355600" indent="-342900">
              <a:lnSpc>
                <a:spcPct val="150000"/>
              </a:lnSpc>
              <a:spcBef>
                <a:spcPts val="100"/>
              </a:spcBef>
              <a:buFont typeface="Arial" panose="020B0604020202020204" pitchFamily="34" charset="0"/>
              <a:buChar char="•"/>
            </a:pPr>
            <a:r>
              <a:rPr lang="en-US" sz="1800" dirty="0" smtClean="0">
                <a:solidFill>
                  <a:schemeClr val="tx1"/>
                </a:solidFill>
                <a:latin typeface="Segoe UI"/>
                <a:cs typeface="Segoe UI"/>
              </a:rPr>
              <a:t>Using </a:t>
            </a:r>
            <a:r>
              <a:rPr lang="en-US" sz="1800" dirty="0">
                <a:solidFill>
                  <a:schemeClr val="tx1"/>
                </a:solidFill>
                <a:latin typeface="Segoe UI"/>
                <a:cs typeface="Segoe UI"/>
              </a:rPr>
              <a:t>For without Next (For Next).</a:t>
            </a:r>
          </a:p>
          <a:p>
            <a:pPr marL="355600" indent="-342900">
              <a:lnSpc>
                <a:spcPct val="150000"/>
              </a:lnSpc>
              <a:spcBef>
                <a:spcPts val="100"/>
              </a:spcBef>
              <a:buFont typeface="Arial" panose="020B0604020202020204" pitchFamily="34" charset="0"/>
              <a:buChar char="•"/>
            </a:pPr>
            <a:r>
              <a:rPr lang="en-US" sz="1800" dirty="0">
                <a:solidFill>
                  <a:schemeClr val="tx1"/>
                </a:solidFill>
                <a:latin typeface="Segoe UI"/>
                <a:cs typeface="Segoe UI"/>
              </a:rPr>
              <a:t>Select without End Select (Select Case).</a:t>
            </a:r>
          </a:p>
          <a:p>
            <a:pPr marL="355600" indent="-342900">
              <a:lnSpc>
                <a:spcPct val="150000"/>
              </a:lnSpc>
              <a:spcBef>
                <a:spcPts val="100"/>
              </a:spcBef>
              <a:buFont typeface="Arial" panose="020B0604020202020204" pitchFamily="34" charset="0"/>
              <a:buChar char="•"/>
            </a:pPr>
            <a:r>
              <a:rPr lang="en-US" sz="1800" dirty="0">
                <a:solidFill>
                  <a:schemeClr val="tx1"/>
                </a:solidFill>
                <a:latin typeface="Segoe UI"/>
                <a:cs typeface="Segoe UI"/>
              </a:rPr>
              <a:t>Not Declaring a Variable when you have “Option Explicit” enabled.</a:t>
            </a:r>
          </a:p>
          <a:p>
            <a:pPr marL="355600" indent="-342900">
              <a:lnSpc>
                <a:spcPct val="150000"/>
              </a:lnSpc>
              <a:spcBef>
                <a:spcPts val="100"/>
              </a:spcBef>
              <a:buFont typeface="Arial" panose="020B0604020202020204" pitchFamily="34" charset="0"/>
              <a:buChar char="•"/>
            </a:pPr>
            <a:r>
              <a:rPr lang="en-US" sz="1800" dirty="0">
                <a:solidFill>
                  <a:schemeClr val="tx1"/>
                </a:solidFill>
                <a:latin typeface="Segoe UI"/>
                <a:cs typeface="Segoe UI"/>
              </a:rPr>
              <a:t>Calling a Sub/Function that does not exist</a:t>
            </a:r>
            <a:r>
              <a:rPr lang="en-US" sz="1600" b="1" dirty="0">
                <a:solidFill>
                  <a:schemeClr val="tx1"/>
                </a:solidFill>
                <a:latin typeface="Segoe UI"/>
                <a:cs typeface="Segoe UI"/>
              </a:rPr>
              <a:t>.</a:t>
            </a:r>
            <a:endParaRPr lang="en-IN" sz="1600" b="1" dirty="0" smtClean="0">
              <a:solidFill>
                <a:schemeClr val="tx1"/>
              </a:solidFill>
              <a:latin typeface="Segoe UI"/>
              <a:cs typeface="Segoe UI"/>
            </a:endParaRPr>
          </a:p>
          <a:p>
            <a:pPr marL="12700">
              <a:lnSpc>
                <a:spcPct val="150000"/>
              </a:lnSpc>
              <a:spcBef>
                <a:spcPts val="100"/>
              </a:spcBef>
            </a:pPr>
            <a:endParaRPr lang="en-IN" dirty="0" smtClean="0">
              <a:solidFill>
                <a:schemeClr val="tx1"/>
              </a:solidFill>
              <a:latin typeface="Segoe UI"/>
              <a:cs typeface="Segoe UI"/>
            </a:endParaRPr>
          </a:p>
          <a:p>
            <a:pPr marL="12700">
              <a:lnSpc>
                <a:spcPct val="150000"/>
              </a:lnSpc>
              <a:spcBef>
                <a:spcPts val="100"/>
              </a:spcBef>
            </a:pPr>
            <a:endParaRPr lang="en-IN" sz="2000" dirty="0">
              <a:solidFill>
                <a:schemeClr val="tx1"/>
              </a:solidFill>
              <a:latin typeface="Segoe UI"/>
              <a:cs typeface="Segoe UI"/>
            </a:endParaRPr>
          </a:p>
          <a:p>
            <a:pPr marL="355600" indent="-342900">
              <a:lnSpc>
                <a:spcPct val="100000"/>
              </a:lnSpc>
              <a:spcBef>
                <a:spcPts val="100"/>
              </a:spcBef>
              <a:buFont typeface="Wingdings" panose="05000000000000000000" pitchFamily="2" charset="2"/>
              <a:buChar char="Ø"/>
            </a:pPr>
            <a:endParaRPr lang="en-IN" sz="2000" b="1" dirty="0">
              <a:solidFill>
                <a:schemeClr val="tx1"/>
              </a:solidFill>
              <a:latin typeface="Segoe UI"/>
              <a:cs typeface="Segoe UI"/>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2050" name="Picture 2" descr="https://cdn-amgoo.nitrocdn.com/qJvQlgGQEOwNXyhUqNwiAWOQgCDvoMdJ/assets/static/optimized/rev-af2f333/wp-content/uploads/2020/12/04-compile-erro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9885" y="2159631"/>
            <a:ext cx="6308875" cy="3459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66796"/>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IN" sz="4400" b="1" i="1" dirty="0">
                <a:latin typeface="Segoe UI" panose="020B0502040204020203" pitchFamily="34" charset="0"/>
                <a:ea typeface="Segoe UI" panose="020B0502040204020203" pitchFamily="34" charset="0"/>
                <a:cs typeface="Segoe UI" panose="020B0502040204020203" pitchFamily="34" charset="0"/>
              </a:rPr>
              <a:t>Types of Errors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3619735" y="10006589"/>
            <a:ext cx="7017563" cy="4754750"/>
          </a:xfrm>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313899" y="1621651"/>
            <a:ext cx="6027907" cy="4708981"/>
          </a:xfrm>
          <a:prstGeom prst="rect">
            <a:avLst/>
          </a:prstGeom>
          <a:noFill/>
        </p:spPr>
        <p:txBody>
          <a:bodyPr wrap="square" rtlCol="0">
            <a:spAutoFit/>
          </a:bodyPr>
          <a:lstStyle/>
          <a:p>
            <a:pPr marL="457200" indent="-457200">
              <a:lnSpc>
                <a:spcPct val="150000"/>
              </a:lnSpc>
              <a:spcBef>
                <a:spcPts val="5"/>
              </a:spcBef>
              <a:buFont typeface="+mj-lt"/>
              <a:buAutoNum type="arabicPeriod" startAt="3"/>
            </a:pPr>
            <a:r>
              <a:rPr lang="en-US" sz="2000" b="1" dirty="0">
                <a:latin typeface="Segoe UI" panose="020B0502040204020203" pitchFamily="34" charset="0"/>
                <a:cs typeface="Segoe UI" panose="020B0502040204020203" pitchFamily="34" charset="0"/>
              </a:rPr>
              <a:t>Runtime Errors</a:t>
            </a:r>
          </a:p>
          <a:p>
            <a:pPr marL="285750" indent="-285750">
              <a:lnSpc>
                <a:spcPct val="150000"/>
              </a:lnSpc>
              <a:spcBef>
                <a:spcPts val="5"/>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A runtime error occurs at the time of executing the code</a:t>
            </a:r>
            <a:r>
              <a:rPr lang="en-US" i="1" dirty="0" smtClean="0">
                <a:latin typeface="Segoe UI" panose="020B0502040204020203" pitchFamily="34" charset="0"/>
                <a:cs typeface="Segoe UI" panose="020B0502040204020203" pitchFamily="34" charset="0"/>
              </a:rPr>
              <a:t>.</a:t>
            </a:r>
          </a:p>
          <a:p>
            <a:pPr marL="285750" indent="-285750">
              <a:lnSpc>
                <a:spcPct val="150000"/>
              </a:lnSpc>
              <a:spcBef>
                <a:spcPts val="5"/>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When a runtime error occurs while running code, it stops the code and shows you the error dialog box and that error box talks about the nature of the error you have</a:t>
            </a:r>
            <a:r>
              <a:rPr lang="en-US" i="1" dirty="0" smtClean="0">
                <a:latin typeface="Segoe UI" panose="020B0502040204020203" pitchFamily="34" charset="0"/>
                <a:cs typeface="Segoe UI" panose="020B0502040204020203" pitchFamily="34" charset="0"/>
              </a:rPr>
              <a:t>.</a:t>
            </a:r>
          </a:p>
          <a:p>
            <a:pPr marL="285750" indent="-285750">
              <a:lnSpc>
                <a:spcPct val="150000"/>
              </a:lnSpc>
              <a:spcBef>
                <a:spcPts val="5"/>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Let’s say you have written a code that opens a workbook from the location which you have specified but now that workbook is relocated or deleted by someone</a:t>
            </a:r>
            <a:r>
              <a:rPr lang="en-US" i="1" dirty="0" smtClean="0">
                <a:latin typeface="Segoe UI" panose="020B0502040204020203" pitchFamily="34" charset="0"/>
                <a:cs typeface="Segoe UI" panose="020B0502040204020203" pitchFamily="34" charset="0"/>
              </a:rPr>
              <a:t>.</a:t>
            </a:r>
          </a:p>
          <a:p>
            <a:pPr marL="285750" indent="-285750">
              <a:lnSpc>
                <a:spcPct val="150000"/>
              </a:lnSpc>
              <a:spcBef>
                <a:spcPts val="5"/>
              </a:spcBef>
              <a:buFont typeface="Wingdings" panose="05000000000000000000" pitchFamily="2" charset="2"/>
              <a:buChar char="Ø"/>
            </a:pPr>
            <a:r>
              <a:rPr lang="en-US" i="1" dirty="0">
                <a:latin typeface="Segoe UI" panose="020B0502040204020203" pitchFamily="34" charset="0"/>
                <a:cs typeface="Segoe UI" panose="020B0502040204020203" pitchFamily="34" charset="0"/>
              </a:rPr>
              <a:t>So, when you run the code, VBA will show you a runtime error as it can’t find that file on that location. </a:t>
            </a:r>
          </a:p>
        </p:txBody>
      </p:sp>
      <p:pic>
        <p:nvPicPr>
          <p:cNvPr id="3074" name="Picture 2" descr="https://cdn-amgoo.nitrocdn.com/qJvQlgGQEOwNXyhUqNwiAWOQgCDvoMdJ/assets/static/optimized/rev-af2f333/wp-content/uploads/2020/12/6-vba-shows-a-runtime-erro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1806" y="1422213"/>
            <a:ext cx="5619136" cy="204940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cdn-amgoo.nitrocdn.com/qJvQlgGQEOwNXyhUqNwiAWOQgCDvoMdJ/assets/static/optimized/rev-af2f333/wp-content/uploads/2020/12/7-runtime-error-10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2837" y="3476091"/>
            <a:ext cx="5362575" cy="3019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600610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IN" sz="4400" b="1" i="1" dirty="0">
                <a:latin typeface="Segoe UI" panose="020B0502040204020203" pitchFamily="34" charset="0"/>
                <a:ea typeface="Segoe UI" panose="020B0502040204020203" pitchFamily="34" charset="0"/>
                <a:cs typeface="Segoe UI" panose="020B0502040204020203" pitchFamily="34" charset="0"/>
              </a:rPr>
              <a:t>Types of Errors</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 name="TextBox 1">
            <a:extLst>
              <a:ext uri="{FF2B5EF4-FFF2-40B4-BE49-F238E27FC236}">
                <a16:creationId xmlns:a16="http://schemas.microsoft.com/office/drawing/2014/main" id="{36DF11CA-613B-469B-9206-DBED59F4D80D}"/>
              </a:ext>
            </a:extLst>
          </p:cNvPr>
          <p:cNvSpPr txBox="1"/>
          <p:nvPr/>
        </p:nvSpPr>
        <p:spPr>
          <a:xfrm>
            <a:off x="838200" y="1467288"/>
            <a:ext cx="10515600" cy="3662541"/>
          </a:xfrm>
          <a:prstGeom prst="rect">
            <a:avLst/>
          </a:prstGeom>
          <a:noFill/>
        </p:spPr>
        <p:txBody>
          <a:bodyPr wrap="square" rtlCol="0">
            <a:spAutoFit/>
          </a:bodyPr>
          <a:lstStyle/>
          <a:p>
            <a:pPr marL="469900" indent="-457200">
              <a:spcBef>
                <a:spcPts val="1620"/>
              </a:spcBef>
              <a:buFont typeface="+mj-lt"/>
              <a:buAutoNum type="arabicPeriod" startAt="4"/>
            </a:pPr>
            <a:r>
              <a:rPr lang="en-US" sz="2400" b="1" dirty="0">
                <a:latin typeface="Segoe UI" panose="020B0502040204020203" pitchFamily="34" charset="0"/>
                <a:cs typeface="Segoe UI" panose="020B0502040204020203" pitchFamily="34" charset="0"/>
              </a:rPr>
              <a:t>Logical Error</a:t>
            </a:r>
          </a:p>
          <a:p>
            <a:pPr marL="355600" indent="-342900">
              <a:lnSpc>
                <a:spcPct val="100000"/>
              </a:lnSpc>
              <a:spcBef>
                <a:spcPts val="1620"/>
              </a:spcBef>
              <a:buFont typeface="Wingdings" panose="05000000000000000000" pitchFamily="2" charset="2"/>
              <a:buChar char="Ø"/>
            </a:pPr>
            <a:r>
              <a:rPr lang="en-US" sz="2400" i="1" dirty="0" smtClean="0">
                <a:latin typeface="Segoe UI" panose="020B0502040204020203" pitchFamily="34" charset="0"/>
                <a:cs typeface="Segoe UI" panose="020B0502040204020203" pitchFamily="34" charset="0"/>
              </a:rPr>
              <a:t>It’s </a:t>
            </a:r>
            <a:r>
              <a:rPr lang="en-US" sz="2400" i="1" dirty="0">
                <a:latin typeface="Segoe UI" panose="020B0502040204020203" pitchFamily="34" charset="0"/>
                <a:cs typeface="Segoe UI" panose="020B0502040204020203" pitchFamily="34" charset="0"/>
              </a:rPr>
              <a:t>not an error but a mistake while writing code. These types of errors sometimes can give you nuts while finding them and correcting them</a:t>
            </a:r>
            <a:r>
              <a:rPr lang="en-US" sz="2400" i="1"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400" i="1" dirty="0">
                <a:latin typeface="Segoe UI" panose="020B0502040204020203" pitchFamily="34" charset="0"/>
                <a:cs typeface="Segoe UI" panose="020B0502040204020203" pitchFamily="34" charset="0"/>
              </a:rPr>
              <a:t>Let’s say you write code and while declaring a variable you used the wrong data type, or you have used the wrong calculation steps. In this case, your code will work fine, and you won’t find this error easily</a:t>
            </a:r>
            <a:r>
              <a:rPr lang="en-US" sz="2400" i="1"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400" i="1" dirty="0">
                <a:latin typeface="Segoe UI" panose="020B0502040204020203" pitchFamily="34" charset="0"/>
                <a:cs typeface="Segoe UI" panose="020B0502040204020203" pitchFamily="34" charset="0"/>
              </a:rPr>
              <a:t>The best way to deal with this kind of problem is to run each line of code one by one</a:t>
            </a:r>
            <a:r>
              <a:rPr lang="en-US" sz="2400" i="1" dirty="0" smtClean="0">
                <a:latin typeface="Segoe UI" panose="020B0502040204020203" pitchFamily="34" charset="0"/>
                <a:cs typeface="Segoe UI" panose="020B0502040204020203" pitchFamily="34" charset="0"/>
              </a:rPr>
              <a:t>. To do this you can use F8.</a:t>
            </a:r>
            <a:endParaRPr lang="en-US" sz="2400" i="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46107715"/>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xfrm rot="10800000" flipV="1">
            <a:off x="835251" y="681038"/>
            <a:ext cx="9178904" cy="678449"/>
          </a:xfrm>
          <a:solidFill>
            <a:srgbClr val="FCD3C2"/>
          </a:solidFill>
        </p:spPr>
        <p:txBody>
          <a:bodyPr>
            <a:normAutofit fontScale="90000"/>
          </a:bodyPr>
          <a:lstStyle/>
          <a:p>
            <a:r>
              <a:rPr lang="en-GB" sz="4400" b="1" i="1" dirty="0" smtClean="0">
                <a:latin typeface="Segoe UI" pitchFamily="34" charset="0"/>
                <a:ea typeface="Segoe UI" panose="020B0502040204020203" pitchFamily="34" charset="0"/>
                <a:cs typeface="Segoe UI" pitchFamily="34" charset="0"/>
              </a:rPr>
              <a:t>Error Handling</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a:xfrm>
            <a:off x="1285875" y="551374"/>
            <a:ext cx="45719" cy="45719"/>
          </a:xfrm>
        </p:spPr>
        <p:txBody>
          <a:bodyPr>
            <a:normAutofit fontScale="25000" lnSpcReduction="20000"/>
          </a:bodyPr>
          <a:lstStyle/>
          <a:p>
            <a:pPr marL="12700">
              <a:lnSpc>
                <a:spcPct val="100000"/>
              </a:lnSpc>
              <a:spcBef>
                <a:spcPts val="100"/>
              </a:spcBef>
            </a:pPr>
            <a:r>
              <a:rPr lang="en-IN" sz="800" dirty="0">
                <a:solidFill>
                  <a:schemeClr val="tx1"/>
                </a:solidFill>
                <a:latin typeface="Segoe UI"/>
                <a:cs typeface="Segoe UI"/>
              </a:rPr>
              <a:t>.</a:t>
            </a:r>
          </a:p>
        </p:txBody>
      </p:sp>
      <p:sp>
        <p:nvSpPr>
          <p:cNvPr id="2" name="TextBox 1">
            <a:extLst>
              <a:ext uri="{FF2B5EF4-FFF2-40B4-BE49-F238E27FC236}">
                <a16:creationId xmlns:a16="http://schemas.microsoft.com/office/drawing/2014/main" id="{36DF11CA-613B-469B-9206-DBED59F4D80D}"/>
              </a:ext>
            </a:extLst>
          </p:cNvPr>
          <p:cNvSpPr txBox="1"/>
          <p:nvPr/>
        </p:nvSpPr>
        <p:spPr>
          <a:xfrm>
            <a:off x="773800" y="1682145"/>
            <a:ext cx="6262000" cy="4883388"/>
          </a:xfrm>
          <a:prstGeom prst="rect">
            <a:avLst/>
          </a:prstGeom>
          <a:noFill/>
        </p:spPr>
        <p:txBody>
          <a:bodyPr wrap="square" rtlCol="0">
            <a:spAutoFit/>
          </a:bodyPr>
          <a:lstStyle/>
          <a:p>
            <a:pPr marL="469900" indent="-457200">
              <a:lnSpc>
                <a:spcPct val="100000"/>
              </a:lnSpc>
              <a:spcBef>
                <a:spcPts val="1620"/>
              </a:spcBef>
              <a:buFont typeface="+mj-lt"/>
              <a:buAutoNum type="arabicPeriod"/>
            </a:pPr>
            <a:r>
              <a:rPr lang="en-IN" sz="2200" b="1" i="1" spc="10" dirty="0">
                <a:latin typeface="Segoe UI" panose="020B0502040204020203" pitchFamily="34" charset="0"/>
                <a:cs typeface="Segoe UI" panose="020B0502040204020203" pitchFamily="34" charset="0"/>
              </a:rPr>
              <a:t>On Error Resume </a:t>
            </a:r>
            <a:r>
              <a:rPr lang="en-IN" sz="2200" b="1" i="1" spc="10" dirty="0" smtClean="0">
                <a:latin typeface="Segoe UI" panose="020B0502040204020203" pitchFamily="34" charset="0"/>
                <a:cs typeface="Segoe UI" panose="020B0502040204020203" pitchFamily="34" charset="0"/>
              </a:rPr>
              <a:t>Next:</a:t>
            </a: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On Error Resume Next tells VBA to skip any lines of code containing errors and proceed to the next </a:t>
            </a:r>
            <a:r>
              <a:rPr lang="en-US" sz="2000" i="1" spc="10" dirty="0" smtClean="0">
                <a:latin typeface="Segoe UI" panose="020B0502040204020203" pitchFamily="34" charset="0"/>
                <a:cs typeface="Segoe UI" panose="020B0502040204020203" pitchFamily="34" charset="0"/>
              </a:rPr>
              <a:t>line.</a:t>
            </a: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A great time to use On Error Resume Next is when working with objects that may or may not exist</a:t>
            </a:r>
            <a:r>
              <a:rPr lang="en-US" sz="2000" i="1" spc="10" dirty="0" smtClean="0">
                <a:latin typeface="Segoe UI" panose="020B0502040204020203" pitchFamily="34" charset="0"/>
                <a:cs typeface="Segoe UI" panose="020B0502040204020203" pitchFamily="34" charset="0"/>
              </a:rPr>
              <a:t>.</a:t>
            </a:r>
          </a:p>
          <a:p>
            <a:pPr marL="355600" indent="-342900">
              <a:lnSpc>
                <a:spcPct val="100000"/>
              </a:lnSpc>
              <a:spcBef>
                <a:spcPts val="1620"/>
              </a:spcBef>
              <a:buFont typeface="Wingdings" panose="05000000000000000000" pitchFamily="2" charset="2"/>
              <a:buChar char="Ø"/>
            </a:pPr>
            <a:r>
              <a:rPr lang="en-US" sz="2000" i="1" spc="10" dirty="0">
                <a:latin typeface="Segoe UI" panose="020B0502040204020203" pitchFamily="34" charset="0"/>
                <a:cs typeface="Segoe UI" panose="020B0502040204020203" pitchFamily="34" charset="0"/>
              </a:rPr>
              <a:t>For example, you want to write some code that will delete a shape, but if you run the code when the shape is already deleted, VBA will throw an error. Instead you can use On Error Resume Next to tell VBA to delete the shape if it exists</a:t>
            </a:r>
            <a:r>
              <a:rPr lang="en-US" sz="2000" i="1" spc="10" dirty="0" smtClean="0">
                <a:latin typeface="Segoe UI" panose="020B0502040204020203" pitchFamily="34" charset="0"/>
                <a:cs typeface="Segoe UI" panose="020B0502040204020203" pitchFamily="34" charset="0"/>
              </a:rPr>
              <a:t>.</a:t>
            </a:r>
          </a:p>
          <a:p>
            <a:pPr marL="12700">
              <a:lnSpc>
                <a:spcPct val="100000"/>
              </a:lnSpc>
              <a:spcBef>
                <a:spcPts val="1620"/>
              </a:spcBef>
            </a:pPr>
            <a:r>
              <a:rPr lang="en-US" sz="1400" b="1" i="1" spc="10" dirty="0">
                <a:latin typeface="Segoe UI" panose="020B0502040204020203" pitchFamily="34" charset="0"/>
                <a:cs typeface="Segoe UI" panose="020B0502040204020203" pitchFamily="34" charset="0"/>
              </a:rPr>
              <a:t>Note:</a:t>
            </a:r>
            <a:r>
              <a:rPr lang="en-US" sz="1400" i="1" spc="10" dirty="0">
                <a:latin typeface="Segoe UI" panose="020B0502040204020203" pitchFamily="34" charset="0"/>
                <a:cs typeface="Segoe UI" panose="020B0502040204020203" pitchFamily="34" charset="0"/>
              </a:rPr>
              <a:t> On Error Resume Next does not fix an error, or otherwise resolve it. It simply tells VBA to proceed as if the line of code containing the error did not exist. Improper use of On Error Resume Next can result in unintended consequences.</a:t>
            </a:r>
            <a:endParaRPr lang="en-IN" sz="1400" i="1" spc="10" dirty="0" smtClean="0">
              <a:latin typeface="Segoe UI" panose="020B0502040204020203" pitchFamily="34" charset="0"/>
              <a:cs typeface="Segoe UI" panose="020B0502040204020203" pitchFamily="34" charset="0"/>
            </a:endParaRPr>
          </a:p>
        </p:txBody>
      </p:sp>
      <p:pic>
        <p:nvPicPr>
          <p:cNvPr id="8" name="Picture 7"/>
          <p:cNvPicPr>
            <a:picLocks noChangeAspect="1"/>
          </p:cNvPicPr>
          <p:nvPr/>
        </p:nvPicPr>
        <p:blipFill>
          <a:blip r:embed="rId2"/>
          <a:stretch>
            <a:fillRect/>
          </a:stretch>
        </p:blipFill>
        <p:spPr>
          <a:xfrm>
            <a:off x="7358472" y="3085988"/>
            <a:ext cx="4503599" cy="1206612"/>
          </a:xfrm>
          <a:prstGeom prst="rect">
            <a:avLst/>
          </a:prstGeom>
        </p:spPr>
      </p:pic>
    </p:spTree>
    <p:extLst>
      <p:ext uri="{BB962C8B-B14F-4D97-AF65-F5344CB8AC3E}">
        <p14:creationId xmlns:p14="http://schemas.microsoft.com/office/powerpoint/2010/main" val="1342513803"/>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Error Handling</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794200" y="1720536"/>
            <a:ext cx="10432599" cy="3294172"/>
          </a:xfrm>
          <a:prstGeom prst="rect">
            <a:avLst/>
          </a:prstGeom>
          <a:noFill/>
        </p:spPr>
        <p:txBody>
          <a:bodyPr wrap="square" rtlCol="0">
            <a:spAutoFit/>
          </a:bodyPr>
          <a:lstStyle/>
          <a:p>
            <a:pPr marL="469265" marR="7620" indent="-457200">
              <a:lnSpc>
                <a:spcPct val="101499"/>
              </a:lnSpc>
              <a:buFont typeface="+mj-lt"/>
              <a:buAutoNum type="arabicPeriod" startAt="2"/>
              <a:tabLst>
                <a:tab pos="314325" algn="l"/>
                <a:tab pos="314960" algn="l"/>
              </a:tabLst>
            </a:pPr>
            <a:r>
              <a:rPr lang="en-IN" sz="2200" b="1" i="1" dirty="0">
                <a:latin typeface="Segoe UI" panose="020B0502040204020203" pitchFamily="34" charset="0"/>
                <a:cs typeface="Segoe UI" panose="020B0502040204020203" pitchFamily="34" charset="0"/>
              </a:rPr>
              <a:t>On Error </a:t>
            </a:r>
            <a:r>
              <a:rPr lang="en-IN" sz="2200" b="1" i="1" dirty="0" err="1">
                <a:latin typeface="Segoe UI" panose="020B0502040204020203" pitchFamily="34" charset="0"/>
                <a:cs typeface="Segoe UI" panose="020B0502040204020203" pitchFamily="34" charset="0"/>
              </a:rPr>
              <a:t>GoTo</a:t>
            </a:r>
            <a:r>
              <a:rPr lang="en-IN" sz="2200" b="1" i="1" dirty="0">
                <a:latin typeface="Segoe UI" panose="020B0502040204020203" pitchFamily="34" charset="0"/>
                <a:cs typeface="Segoe UI" panose="020B0502040204020203" pitchFamily="34" charset="0"/>
              </a:rPr>
              <a:t> </a:t>
            </a:r>
            <a:r>
              <a:rPr lang="en-IN" sz="2200" b="1" i="1" dirty="0" smtClean="0">
                <a:latin typeface="Segoe UI" panose="020B0502040204020203" pitchFamily="34" charset="0"/>
                <a:cs typeface="Segoe UI" panose="020B0502040204020203" pitchFamily="34" charset="0"/>
              </a:rPr>
              <a:t>0:</a:t>
            </a: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On Error </a:t>
            </a:r>
            <a:r>
              <a:rPr lang="en-US" sz="2000" i="1" dirty="0" err="1">
                <a:latin typeface="Segoe UI" panose="020B0502040204020203" pitchFamily="34" charset="0"/>
                <a:cs typeface="Segoe UI" panose="020B0502040204020203" pitchFamily="34" charset="0"/>
              </a:rPr>
              <a:t>GoTo</a:t>
            </a:r>
            <a:r>
              <a:rPr lang="en-US" sz="2000" i="1" dirty="0">
                <a:latin typeface="Segoe UI" panose="020B0502040204020203" pitchFamily="34" charset="0"/>
                <a:cs typeface="Segoe UI" panose="020B0502040204020203" pitchFamily="34" charset="0"/>
              </a:rPr>
              <a:t> 0 is VBA’s default setting. You can restore this default setting by adding the following line of </a:t>
            </a:r>
            <a:r>
              <a:rPr lang="en-US" sz="2000" i="1" dirty="0" smtClean="0">
                <a:latin typeface="Segoe UI" panose="020B0502040204020203" pitchFamily="34" charset="0"/>
                <a:cs typeface="Segoe UI" panose="020B0502040204020203" pitchFamily="34" charset="0"/>
              </a:rPr>
              <a:t>code:</a:t>
            </a:r>
          </a:p>
          <a:p>
            <a:pPr marL="354965" marR="7620" indent="-342900">
              <a:lnSpc>
                <a:spcPct val="101499"/>
              </a:lnSpc>
              <a:buFont typeface="Wingdings" panose="05000000000000000000" pitchFamily="2" charset="2"/>
              <a:buChar char="Ø"/>
              <a:tabLst>
                <a:tab pos="314325" algn="l"/>
                <a:tab pos="314960" algn="l"/>
              </a:tabLst>
            </a:pPr>
            <a:endParaRPr lang="en-US" sz="2200" b="1" i="1" dirty="0">
              <a:latin typeface="Segoe UI" panose="020B0502040204020203" pitchFamily="34" charset="0"/>
              <a:cs typeface="Segoe UI" panose="020B0502040204020203" pitchFamily="34" charset="0"/>
            </a:endParaRPr>
          </a:p>
          <a:p>
            <a:pPr marL="354965" marR="7620" indent="-342900">
              <a:lnSpc>
                <a:spcPct val="101499"/>
              </a:lnSpc>
              <a:buFont typeface="Wingdings" panose="05000000000000000000" pitchFamily="2" charset="2"/>
              <a:buChar char="Ø"/>
              <a:tabLst>
                <a:tab pos="314325" algn="l"/>
                <a:tab pos="314960" algn="l"/>
              </a:tabLst>
            </a:pPr>
            <a:endParaRPr lang="en-US" sz="2200" i="1" dirty="0" smtClean="0">
              <a:latin typeface="Segoe UI" panose="020B0502040204020203" pitchFamily="34" charset="0"/>
              <a:cs typeface="Segoe UI" panose="020B0502040204020203" pitchFamily="34" charset="0"/>
            </a:endParaRP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When an error occurs with On Error </a:t>
            </a:r>
            <a:r>
              <a:rPr lang="en-US" sz="2000" i="1" dirty="0" err="1">
                <a:latin typeface="Segoe UI" panose="020B0502040204020203" pitchFamily="34" charset="0"/>
                <a:cs typeface="Segoe UI" panose="020B0502040204020203" pitchFamily="34" charset="0"/>
              </a:rPr>
              <a:t>GoTo</a:t>
            </a:r>
            <a:r>
              <a:rPr lang="en-US" sz="2000" i="1" dirty="0">
                <a:latin typeface="Segoe UI" panose="020B0502040204020203" pitchFamily="34" charset="0"/>
                <a:cs typeface="Segoe UI" panose="020B0502040204020203" pitchFamily="34" charset="0"/>
              </a:rPr>
              <a:t> 0, VBA will stop executing code and display its standard error message box</a:t>
            </a:r>
            <a:r>
              <a:rPr lang="en-US" sz="2000" i="1" dirty="0" smtClean="0">
                <a:latin typeface="Segoe UI" panose="020B0502040204020203" pitchFamily="34" charset="0"/>
                <a:cs typeface="Segoe UI" panose="020B0502040204020203" pitchFamily="34" charset="0"/>
              </a:rPr>
              <a:t>.</a:t>
            </a:r>
          </a:p>
          <a:p>
            <a:pPr marL="354965" marR="7620" indent="-342900">
              <a:lnSpc>
                <a:spcPct val="101499"/>
              </a:lnSpc>
              <a:buFont typeface="Wingdings" panose="05000000000000000000" pitchFamily="2" charset="2"/>
              <a:buChar char="Ø"/>
              <a:tabLst>
                <a:tab pos="314325" algn="l"/>
                <a:tab pos="314960" algn="l"/>
              </a:tabLst>
            </a:pPr>
            <a:r>
              <a:rPr lang="en-US" sz="2000" i="1" dirty="0">
                <a:latin typeface="Segoe UI" panose="020B0502040204020203" pitchFamily="34" charset="0"/>
                <a:cs typeface="Segoe UI" panose="020B0502040204020203" pitchFamily="34" charset="0"/>
              </a:rPr>
              <a:t>Often you will add an On Error </a:t>
            </a:r>
            <a:r>
              <a:rPr lang="en-US" sz="2000" i="1" dirty="0" err="1">
                <a:latin typeface="Segoe UI" panose="020B0502040204020203" pitchFamily="34" charset="0"/>
                <a:cs typeface="Segoe UI" panose="020B0502040204020203" pitchFamily="34" charset="0"/>
              </a:rPr>
              <a:t>GoTo</a:t>
            </a:r>
            <a:r>
              <a:rPr lang="en-US" sz="2000" i="1" dirty="0">
                <a:latin typeface="Segoe UI" panose="020B0502040204020203" pitchFamily="34" charset="0"/>
                <a:cs typeface="Segoe UI" panose="020B0502040204020203" pitchFamily="34" charset="0"/>
              </a:rPr>
              <a:t> 0 after adding On Error Resume Next error </a:t>
            </a:r>
            <a:r>
              <a:rPr lang="en-US" sz="2000" i="1" dirty="0" smtClean="0">
                <a:latin typeface="Segoe UI" panose="020B0502040204020203" pitchFamily="34" charset="0"/>
                <a:cs typeface="Segoe UI" panose="020B0502040204020203" pitchFamily="34" charset="0"/>
              </a:rPr>
              <a:t>handling. Notice in the </a:t>
            </a:r>
            <a:r>
              <a:rPr lang="en-US" sz="2000" i="1" dirty="0" err="1" smtClean="0">
                <a:latin typeface="Segoe UI" panose="020B0502040204020203" pitchFamily="34" charset="0"/>
                <a:cs typeface="Segoe UI" panose="020B0502040204020203" pitchFamily="34" charset="0"/>
              </a:rPr>
              <a:t>revious</a:t>
            </a:r>
            <a:r>
              <a:rPr lang="en-US" sz="2000" i="1" dirty="0" smtClean="0">
                <a:latin typeface="Segoe UI" panose="020B0502040204020203" pitchFamily="34" charset="0"/>
                <a:cs typeface="Segoe UI" panose="020B0502040204020203" pitchFamily="34" charset="0"/>
              </a:rPr>
              <a:t> slide we added On Error </a:t>
            </a:r>
            <a:r>
              <a:rPr lang="en-US" sz="2000" i="1" dirty="0" err="1" smtClean="0">
                <a:latin typeface="Segoe UI" panose="020B0502040204020203" pitchFamily="34" charset="0"/>
                <a:cs typeface="Segoe UI" panose="020B0502040204020203" pitchFamily="34" charset="0"/>
              </a:rPr>
              <a:t>GoTo</a:t>
            </a:r>
            <a:r>
              <a:rPr lang="en-US" sz="2000" i="1" dirty="0" smtClean="0">
                <a:latin typeface="Segoe UI" panose="020B0502040204020203" pitchFamily="34" charset="0"/>
                <a:cs typeface="Segoe UI" panose="020B0502040204020203" pitchFamily="34" charset="0"/>
              </a:rPr>
              <a:t> 0. This was done to reset error handling</a:t>
            </a:r>
            <a:endParaRPr lang="en-IN" sz="2000" i="1" dirty="0">
              <a:latin typeface="Segoe UI" panose="020B0502040204020203" pitchFamily="34" charset="0"/>
              <a:cs typeface="Segoe UI" panose="020B0502040204020203"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3500" y="2769168"/>
            <a:ext cx="6045200" cy="413941"/>
          </a:xfrm>
          <a:prstGeom prst="rect">
            <a:avLst/>
          </a:prstGeom>
        </p:spPr>
      </p:pic>
    </p:spTree>
    <p:extLst>
      <p:ext uri="{BB962C8B-B14F-4D97-AF65-F5344CB8AC3E}">
        <p14:creationId xmlns:p14="http://schemas.microsoft.com/office/powerpoint/2010/main" val="776347393"/>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0D644F4-D7E7-714B-B6EF-683E3E00B775}"/>
              </a:ext>
            </a:extLst>
          </p:cNvPr>
          <p:cNvSpPr/>
          <p:nvPr/>
        </p:nvSpPr>
        <p:spPr>
          <a:xfrm>
            <a:off x="838201" y="681038"/>
            <a:ext cx="2270760" cy="627810"/>
          </a:xfrm>
          <a:prstGeom prst="rect">
            <a:avLst/>
          </a:prstGeom>
          <a:solidFill>
            <a:srgbClr val="FCD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6724"/>
              </a:solidFill>
            </a:endParaRPr>
          </a:p>
        </p:txBody>
      </p:sp>
      <p:sp>
        <p:nvSpPr>
          <p:cNvPr id="5" name="Title 4">
            <a:extLst>
              <a:ext uri="{FF2B5EF4-FFF2-40B4-BE49-F238E27FC236}">
                <a16:creationId xmlns:a16="http://schemas.microsoft.com/office/drawing/2014/main" id="{391E4A88-92EE-694D-A87D-ECD1349BF165}"/>
              </a:ext>
            </a:extLst>
          </p:cNvPr>
          <p:cNvSpPr>
            <a:spLocks noGrp="1"/>
          </p:cNvSpPr>
          <p:nvPr>
            <p:ph type="title"/>
          </p:nvPr>
        </p:nvSpPr>
        <p:spPr>
          <a:solidFill>
            <a:srgbClr val="FCD3C2"/>
          </a:solidFill>
        </p:spPr>
        <p:txBody>
          <a:bodyPr>
            <a:normAutofit/>
          </a:bodyPr>
          <a:lstStyle/>
          <a:p>
            <a:r>
              <a:rPr lang="en-GB" sz="4400" b="1" i="1" dirty="0">
                <a:latin typeface="Segoe UI" pitchFamily="34" charset="0"/>
                <a:ea typeface="Segoe UI" panose="020B0502040204020203" pitchFamily="34" charset="0"/>
                <a:cs typeface="Segoe UI" pitchFamily="34" charset="0"/>
              </a:rPr>
              <a:t>Error Handling</a:t>
            </a:r>
            <a:endParaRPr lang="en-US" sz="4400" b="1" i="1" dirty="0">
              <a:latin typeface="Segoe UI" panose="020B0502040204020203" pitchFamily="34" charset="0"/>
              <a:ea typeface="Segoe UI" panose="020B0502040204020203" pitchFamily="34" charset="0"/>
              <a:cs typeface="Segoe UI" panose="020B0502040204020203" pitchFamily="34" charset="0"/>
            </a:endParaRPr>
          </a:p>
        </p:txBody>
      </p:sp>
      <p:sp>
        <p:nvSpPr>
          <p:cNvPr id="4" name="Content Placeholder 3">
            <a:extLst>
              <a:ext uri="{FF2B5EF4-FFF2-40B4-BE49-F238E27FC236}">
                <a16:creationId xmlns:a16="http://schemas.microsoft.com/office/drawing/2014/main" id="{D6B1978E-5788-4537-AD2C-418F08DDA094}"/>
              </a:ext>
            </a:extLst>
          </p:cNvPr>
          <p:cNvSpPr>
            <a:spLocks noGrp="1"/>
          </p:cNvSpPr>
          <p:nvPr>
            <p:ph idx="1"/>
          </p:nvPr>
        </p:nvSpPr>
        <p:spPr/>
        <p:txBody>
          <a:bodyPr>
            <a:normAutofit/>
          </a:bodyPr>
          <a:lstStyle/>
          <a:p>
            <a:pPr marL="12700">
              <a:lnSpc>
                <a:spcPct val="100000"/>
              </a:lnSpc>
              <a:spcBef>
                <a:spcPts val="100"/>
              </a:spcBef>
            </a:pPr>
            <a:r>
              <a:rPr lang="en-IN" sz="800" dirty="0">
                <a:solidFill>
                  <a:schemeClr val="tx1"/>
                </a:solidFill>
                <a:latin typeface="Segoe UI"/>
                <a:cs typeface="Segoe UI"/>
              </a:rPr>
              <a:t>.</a:t>
            </a:r>
          </a:p>
        </p:txBody>
      </p:sp>
      <p:sp>
        <p:nvSpPr>
          <p:cNvPr id="7" name="AutoShape 6" descr="Image result for vector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1477DEC-E898-4138-8CB3-F6AC63E157FF}"/>
              </a:ext>
            </a:extLst>
          </p:cNvPr>
          <p:cNvSpPr txBox="1"/>
          <p:nvPr/>
        </p:nvSpPr>
        <p:spPr>
          <a:xfrm>
            <a:off x="838201" y="1535578"/>
            <a:ext cx="5791199" cy="6042680"/>
          </a:xfrm>
          <a:prstGeom prst="rect">
            <a:avLst/>
          </a:prstGeom>
          <a:noFill/>
        </p:spPr>
        <p:txBody>
          <a:bodyPr wrap="square" rtlCol="0">
            <a:spAutoFit/>
          </a:bodyPr>
          <a:lstStyle/>
          <a:p>
            <a:pPr marL="457200" indent="-457200">
              <a:lnSpc>
                <a:spcPct val="100000"/>
              </a:lnSpc>
              <a:spcBef>
                <a:spcPts val="400"/>
              </a:spcBef>
              <a:spcAft>
                <a:spcPts val="400"/>
              </a:spcAft>
              <a:buFont typeface="+mj-lt"/>
              <a:buAutoNum type="arabicPeriod" startAt="3"/>
            </a:pPr>
            <a:r>
              <a:rPr lang="en-US" sz="2200" b="1" i="1" dirty="0">
                <a:latin typeface="Segoe UI" panose="020B0502040204020203" pitchFamily="34" charset="0"/>
                <a:cs typeface="Segoe UI" panose="020B0502040204020203" pitchFamily="34" charset="0"/>
              </a:rPr>
              <a:t>On Error </a:t>
            </a:r>
            <a:r>
              <a:rPr lang="en-US" sz="2200" b="1" i="1" dirty="0" err="1">
                <a:latin typeface="Segoe UI" panose="020B0502040204020203" pitchFamily="34" charset="0"/>
                <a:cs typeface="Segoe UI" panose="020B0502040204020203" pitchFamily="34" charset="0"/>
              </a:rPr>
              <a:t>GoTo</a:t>
            </a:r>
            <a:r>
              <a:rPr lang="en-US" sz="2200" b="1" i="1" dirty="0">
                <a:latin typeface="Segoe UI" panose="020B0502040204020203" pitchFamily="34" charset="0"/>
                <a:cs typeface="Segoe UI" panose="020B0502040204020203" pitchFamily="34" charset="0"/>
              </a:rPr>
              <a:t> </a:t>
            </a:r>
            <a:r>
              <a:rPr lang="en-US" sz="2200" b="1" i="1" dirty="0" err="1" smtClean="0">
                <a:latin typeface="Segoe UI" panose="020B0502040204020203" pitchFamily="34" charset="0"/>
                <a:cs typeface="Segoe UI" panose="020B0502040204020203" pitchFamily="34" charset="0"/>
              </a:rPr>
              <a:t>LabelName</a:t>
            </a:r>
            <a:r>
              <a:rPr lang="en-US" sz="2200" b="1" i="1" dirty="0" smtClean="0">
                <a:latin typeface="Segoe UI" panose="020B0502040204020203" pitchFamily="34" charset="0"/>
                <a:cs typeface="Segoe UI" panose="020B0502040204020203" pitchFamily="34" charset="0"/>
              </a:rPr>
              <a:t>:</a:t>
            </a:r>
          </a:p>
          <a:p>
            <a:pPr marL="342900" indent="-342900">
              <a:lnSpc>
                <a:spcPct val="100000"/>
              </a:lnSpc>
              <a:spcBef>
                <a:spcPts val="400"/>
              </a:spcBef>
              <a:spcAft>
                <a:spcPts val="400"/>
              </a:spcAft>
              <a:buFont typeface="Wingdings" panose="05000000000000000000" pitchFamily="2" charset="2"/>
              <a:buChar char="Ø"/>
            </a:pPr>
            <a:r>
              <a:rPr lang="en-US" i="1" dirty="0">
                <a:latin typeface="Segoe UI" panose="020B0502040204020203" pitchFamily="34" charset="0"/>
                <a:cs typeface="Segoe UI" panose="020B0502040204020203" pitchFamily="34" charset="0"/>
              </a:rPr>
              <a:t>On Error </a:t>
            </a:r>
            <a:r>
              <a:rPr lang="en-US" i="1" dirty="0" err="1">
                <a:latin typeface="Segoe UI" panose="020B0502040204020203" pitchFamily="34" charset="0"/>
                <a:cs typeface="Segoe UI" panose="020B0502040204020203" pitchFamily="34" charset="0"/>
              </a:rPr>
              <a:t>GoTo</a:t>
            </a:r>
            <a:r>
              <a:rPr lang="en-US" i="1" dirty="0">
                <a:latin typeface="Segoe UI" panose="020B0502040204020203" pitchFamily="34" charset="0"/>
                <a:cs typeface="Segoe UI" panose="020B0502040204020203" pitchFamily="34" charset="0"/>
              </a:rPr>
              <a:t> </a:t>
            </a:r>
            <a:r>
              <a:rPr lang="en-US" i="1" dirty="0" err="1">
                <a:latin typeface="Segoe UI" panose="020B0502040204020203" pitchFamily="34" charset="0"/>
                <a:cs typeface="Segoe UI" panose="020B0502040204020203" pitchFamily="34" charset="0"/>
              </a:rPr>
              <a:t>LabelName</a:t>
            </a:r>
            <a:r>
              <a:rPr lang="en-US" i="1" dirty="0">
                <a:latin typeface="Segoe UI" panose="020B0502040204020203" pitchFamily="34" charset="0"/>
                <a:cs typeface="Segoe UI" panose="020B0502040204020203" pitchFamily="34" charset="0"/>
              </a:rPr>
              <a:t> branches to the portion of the code with </a:t>
            </a:r>
            <a:r>
              <a:rPr lang="en-US" i="1" dirty="0" smtClean="0">
                <a:latin typeface="Segoe UI" panose="020B0502040204020203" pitchFamily="34" charset="0"/>
                <a:cs typeface="Segoe UI" panose="020B0502040204020203" pitchFamily="34" charset="0"/>
              </a:rPr>
              <a:t>the label </a:t>
            </a:r>
            <a:r>
              <a:rPr lang="en-US" i="1" dirty="0" err="1">
                <a:latin typeface="Segoe UI" panose="020B0502040204020203" pitchFamily="34" charset="0"/>
                <a:cs typeface="Segoe UI" panose="020B0502040204020203" pitchFamily="34" charset="0"/>
              </a:rPr>
              <a:t>LabelName</a:t>
            </a:r>
            <a:r>
              <a:rPr lang="en-US" i="1" dirty="0">
                <a:latin typeface="Segoe UI" panose="020B0502040204020203" pitchFamily="34" charset="0"/>
                <a:cs typeface="Segoe UI" panose="020B0502040204020203" pitchFamily="34" charset="0"/>
              </a:rPr>
              <a:t>(‘</a:t>
            </a:r>
            <a:r>
              <a:rPr lang="en-US" i="1" dirty="0" err="1">
                <a:latin typeface="Segoe UI" panose="020B0502040204020203" pitchFamily="34" charset="0"/>
                <a:cs typeface="Segoe UI" panose="020B0502040204020203" pitchFamily="34" charset="0"/>
              </a:rPr>
              <a:t>LabelName</a:t>
            </a:r>
            <a:r>
              <a:rPr lang="en-US" i="1" dirty="0">
                <a:latin typeface="Segoe UI" panose="020B0502040204020203" pitchFamily="34" charset="0"/>
                <a:cs typeface="Segoe UI" panose="020B0502040204020203" pitchFamily="34" charset="0"/>
              </a:rPr>
              <a:t>’ must be a text string and not a value).</a:t>
            </a:r>
          </a:p>
          <a:p>
            <a:pPr marL="342900" indent="-342900">
              <a:lnSpc>
                <a:spcPct val="100000"/>
              </a:lnSpc>
              <a:spcBef>
                <a:spcPts val="400"/>
              </a:spcBef>
              <a:spcAft>
                <a:spcPts val="400"/>
              </a:spcAft>
              <a:buFont typeface="Wingdings" panose="05000000000000000000" pitchFamily="2" charset="2"/>
              <a:buChar char="Ø"/>
            </a:pPr>
            <a:r>
              <a:rPr lang="en-US" i="1" dirty="0">
                <a:latin typeface="Segoe UI" panose="020B0502040204020203" pitchFamily="34" charset="0"/>
                <a:cs typeface="Segoe UI" panose="020B0502040204020203" pitchFamily="34" charset="0"/>
              </a:rPr>
              <a:t>These commands are usually placed at the beginning of the procedure and when the error occurs,</a:t>
            </a:r>
          </a:p>
          <a:p>
            <a:pPr marL="342900" indent="-342900">
              <a:lnSpc>
                <a:spcPct val="100000"/>
              </a:lnSpc>
              <a:spcBef>
                <a:spcPts val="400"/>
              </a:spcBef>
              <a:spcAft>
                <a:spcPts val="400"/>
              </a:spcAft>
              <a:buFont typeface="Wingdings" panose="05000000000000000000" pitchFamily="2" charset="2"/>
              <a:buChar char="Ø"/>
            </a:pPr>
            <a:r>
              <a:rPr lang="en-US" i="1" dirty="0">
                <a:latin typeface="Segoe UI" panose="020B0502040204020203" pitchFamily="34" charset="0"/>
                <a:cs typeface="Segoe UI" panose="020B0502040204020203" pitchFamily="34" charset="0"/>
              </a:rPr>
              <a:t>the macro will branch to another part of the procedure and continue executing code or </a:t>
            </a:r>
            <a:r>
              <a:rPr lang="en-US" i="1" dirty="0" smtClean="0">
                <a:latin typeface="Segoe UI" panose="020B0502040204020203" pitchFamily="34" charset="0"/>
                <a:cs typeface="Segoe UI" panose="020B0502040204020203" pitchFamily="34" charset="0"/>
              </a:rPr>
              <a:t>end, depending </a:t>
            </a:r>
            <a:r>
              <a:rPr lang="en-US" i="1" dirty="0">
                <a:latin typeface="Segoe UI" panose="020B0502040204020203" pitchFamily="34" charset="0"/>
                <a:cs typeface="Segoe UI" panose="020B0502040204020203" pitchFamily="34" charset="0"/>
              </a:rPr>
              <a:t>on the instruction given</a:t>
            </a:r>
            <a:r>
              <a:rPr lang="en-US" i="1" dirty="0" smtClean="0">
                <a:latin typeface="Segoe UI" panose="020B0502040204020203" pitchFamily="34" charset="0"/>
                <a:cs typeface="Segoe UI" panose="020B0502040204020203" pitchFamily="34" charset="0"/>
              </a:rPr>
              <a:t>.</a:t>
            </a:r>
          </a:p>
          <a:p>
            <a:pPr marL="342900" indent="-342900">
              <a:lnSpc>
                <a:spcPct val="100000"/>
              </a:lnSpc>
              <a:spcBef>
                <a:spcPts val="400"/>
              </a:spcBef>
              <a:spcAft>
                <a:spcPts val="400"/>
              </a:spcAft>
              <a:buFont typeface="Wingdings" panose="05000000000000000000" pitchFamily="2" charset="2"/>
              <a:buChar char="Ø"/>
            </a:pPr>
            <a:r>
              <a:rPr lang="en-US" i="1" dirty="0" err="1">
                <a:latin typeface="Segoe UI" panose="020B0502040204020203" pitchFamily="34" charset="0"/>
                <a:cs typeface="Segoe UI" panose="020B0502040204020203" pitchFamily="34" charset="0"/>
              </a:rPr>
              <a:t>myHandler</a:t>
            </a:r>
            <a:r>
              <a:rPr lang="en-US" i="1" dirty="0">
                <a:latin typeface="Segoe UI" panose="020B0502040204020203" pitchFamily="34" charset="0"/>
                <a:cs typeface="Segoe UI" panose="020B0502040204020203" pitchFamily="34" charset="0"/>
              </a:rPr>
              <a:t> is a user defined label (must not use known keywords) which listens for any </a:t>
            </a:r>
            <a:r>
              <a:rPr lang="en-US" i="1" dirty="0" smtClean="0">
                <a:latin typeface="Segoe UI" panose="020B0502040204020203" pitchFamily="34" charset="0"/>
                <a:cs typeface="Segoe UI" panose="020B0502040204020203" pitchFamily="34" charset="0"/>
              </a:rPr>
              <a:t>errors that </a:t>
            </a:r>
            <a:r>
              <a:rPr lang="en-US" i="1" dirty="0">
                <a:latin typeface="Segoe UI" panose="020B0502040204020203" pitchFamily="34" charset="0"/>
                <a:cs typeface="Segoe UI" panose="020B0502040204020203" pitchFamily="34" charset="0"/>
              </a:rPr>
              <a:t>may occur. When an error is detected, the procedure jumps to a bookmark of the same </a:t>
            </a:r>
            <a:r>
              <a:rPr lang="en-US" i="1" dirty="0" smtClean="0">
                <a:latin typeface="Segoe UI" panose="020B0502040204020203" pitchFamily="34" charset="0"/>
                <a:cs typeface="Segoe UI" panose="020B0502040204020203" pitchFamily="34" charset="0"/>
              </a:rPr>
              <a:t>label with </a:t>
            </a:r>
            <a:r>
              <a:rPr lang="en-US" i="1" dirty="0">
                <a:latin typeface="Segoe UI" panose="020B0502040204020203" pitchFamily="34" charset="0"/>
                <a:cs typeface="Segoe UI" panose="020B0502040204020203" pitchFamily="34" charset="0"/>
              </a:rPr>
              <a:t>a colon ( : ) (</a:t>
            </a:r>
            <a:r>
              <a:rPr lang="en-US" i="1" dirty="0" err="1">
                <a:latin typeface="Segoe UI" panose="020B0502040204020203" pitchFamily="34" charset="0"/>
                <a:cs typeface="Segoe UI" panose="020B0502040204020203" pitchFamily="34" charset="0"/>
              </a:rPr>
              <a:t>myHandler</a:t>
            </a:r>
            <a:r>
              <a:rPr lang="en-US" i="1" dirty="0">
                <a:latin typeface="Segoe UI" panose="020B0502040204020203" pitchFamily="34" charset="0"/>
                <a:cs typeface="Segoe UI" panose="020B0502040204020203" pitchFamily="34" charset="0"/>
              </a:rPr>
              <a:t>:) and executes from that point forward.</a:t>
            </a:r>
          </a:p>
          <a:p>
            <a:pPr marL="342900" indent="-342900">
              <a:lnSpc>
                <a:spcPct val="100000"/>
              </a:lnSpc>
              <a:spcBef>
                <a:spcPts val="400"/>
              </a:spcBef>
              <a:spcAft>
                <a:spcPts val="400"/>
              </a:spcAft>
              <a:buFont typeface="Wingdings" panose="05000000000000000000" pitchFamily="2" charset="2"/>
              <a:buChar char="Ø"/>
            </a:pPr>
            <a:endParaRPr lang="en-US" sz="2200" b="1" i="1" dirty="0">
              <a:latin typeface="Segoe UI" panose="020B0502040204020203" pitchFamily="34" charset="0"/>
              <a:cs typeface="Segoe UI" panose="020B0502040204020203" pitchFamily="34" charset="0"/>
            </a:endParaRPr>
          </a:p>
          <a:p>
            <a:pPr>
              <a:lnSpc>
                <a:spcPct val="100000"/>
              </a:lnSpc>
              <a:spcBef>
                <a:spcPts val="400"/>
              </a:spcBef>
              <a:spcAft>
                <a:spcPts val="400"/>
              </a:spcAft>
            </a:pPr>
            <a:endParaRPr lang="en-US" sz="2200" b="1" i="1" dirty="0" smtClean="0">
              <a:latin typeface="Segoe UI" panose="020B0502040204020203" pitchFamily="34" charset="0"/>
              <a:cs typeface="Segoe UI" panose="020B0502040204020203" pitchFamily="34" charset="0"/>
            </a:endParaRPr>
          </a:p>
          <a:p>
            <a:pPr>
              <a:lnSpc>
                <a:spcPct val="100000"/>
              </a:lnSpc>
              <a:spcBef>
                <a:spcPts val="400"/>
              </a:spcBef>
              <a:spcAft>
                <a:spcPts val="400"/>
              </a:spcAft>
            </a:pPr>
            <a:endParaRPr lang="en-IN" sz="2200" b="1" i="1" dirty="0">
              <a:latin typeface="Segoe UI" panose="020B0502040204020203" pitchFamily="34" charset="0"/>
              <a:cs typeface="Segoe UI" panose="020B0502040204020203"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8926" y="1837164"/>
            <a:ext cx="4806466" cy="237923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6500" y="4517986"/>
            <a:ext cx="2438400" cy="1658113"/>
          </a:xfrm>
          <a:prstGeom prst="rect">
            <a:avLst/>
          </a:prstGeom>
        </p:spPr>
      </p:pic>
    </p:spTree>
    <p:extLst>
      <p:ext uri="{BB962C8B-B14F-4D97-AF65-F5344CB8AC3E}">
        <p14:creationId xmlns:p14="http://schemas.microsoft.com/office/powerpoint/2010/main" val="3212489078"/>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IAQS PPT- Zil_ Fi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IAQS PPT- Zil_ Final</Template>
  <TotalTime>4067</TotalTime>
  <Words>934</Words>
  <Application>Microsoft Office PowerPoint</Application>
  <PresentationFormat>Widescreen</PresentationFormat>
  <Paragraphs>68</Paragraphs>
  <Slides>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Lora</vt:lpstr>
      <vt:lpstr>Microsoft Sans Serif</vt:lpstr>
      <vt:lpstr>Roboto Light</vt:lpstr>
      <vt:lpstr>Segoe UI</vt:lpstr>
      <vt:lpstr>Wingdings</vt:lpstr>
      <vt:lpstr>IAQS PPT- Zil_ Final</vt:lpstr>
      <vt:lpstr>PowerPoint Presentation</vt:lpstr>
      <vt:lpstr>Error Handling </vt:lpstr>
      <vt:lpstr>Types of Errors</vt:lpstr>
      <vt:lpstr>Types of Errors</vt:lpstr>
      <vt:lpstr>Types of Errors</vt:lpstr>
      <vt:lpstr>Types of Errors</vt:lpstr>
      <vt:lpstr>Error Handling</vt:lpstr>
      <vt:lpstr>Error Handling</vt:lpstr>
      <vt:lpstr>Error Handling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lokesh</dc:creator>
  <cp:lastModifiedBy>jaineel doshi</cp:lastModifiedBy>
  <cp:revision>208</cp:revision>
  <dcterms:created xsi:type="dcterms:W3CDTF">2019-12-10T16:16:08Z</dcterms:created>
  <dcterms:modified xsi:type="dcterms:W3CDTF">2022-10-01T14:22:36Z</dcterms:modified>
</cp:coreProperties>
</file>